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346" r:id="rId2"/>
    <p:sldId id="347" r:id="rId3"/>
    <p:sldId id="348" r:id="rId4"/>
    <p:sldId id="366" r:id="rId5"/>
    <p:sldId id="367" r:id="rId6"/>
    <p:sldId id="392" r:id="rId7"/>
    <p:sldId id="350" r:id="rId8"/>
    <p:sldId id="351" r:id="rId9"/>
    <p:sldId id="393" r:id="rId10"/>
    <p:sldId id="397" r:id="rId11"/>
    <p:sldId id="354" r:id="rId12"/>
    <p:sldId id="352" r:id="rId13"/>
    <p:sldId id="394" r:id="rId14"/>
    <p:sldId id="357" r:id="rId15"/>
    <p:sldId id="355" r:id="rId16"/>
    <p:sldId id="396" r:id="rId17"/>
    <p:sldId id="395" r:id="rId18"/>
    <p:sldId id="356" r:id="rId19"/>
    <p:sldId id="359" r:id="rId20"/>
    <p:sldId id="364" r:id="rId21"/>
    <p:sldId id="362" r:id="rId22"/>
    <p:sldId id="363" r:id="rId23"/>
    <p:sldId id="398" r:id="rId24"/>
    <p:sldId id="34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9" autoAdjust="0"/>
    <p:restoredTop sz="86466" autoAdjust="0"/>
  </p:normalViewPr>
  <p:slideViewPr>
    <p:cSldViewPr snapToGrid="0">
      <p:cViewPr varScale="1">
        <p:scale>
          <a:sx n="65" d="100"/>
          <a:sy n="65" d="100"/>
        </p:scale>
        <p:origin x="138" y="78"/>
      </p:cViewPr>
      <p:guideLst/>
    </p:cSldViewPr>
  </p:slideViewPr>
  <p:outlineViewPr>
    <p:cViewPr>
      <p:scale>
        <a:sx n="33" d="100"/>
        <a:sy n="33" d="100"/>
      </p:scale>
      <p:origin x="0" y="-935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6E0C046F-F009-4F35-8834-4F33CCA8E60B}" type="datetimeFigureOut">
              <a:rPr lang="fa-IR" smtClean="0"/>
              <a:t>20/08/1446</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5BC73368-B891-4A13-9451-5379F3BFE8CE}" type="slidenum">
              <a:rPr lang="fa-IR" smtClean="0"/>
              <a:t>‹#›</a:t>
            </a:fld>
            <a:endParaRPr lang="fa-IR"/>
          </a:p>
        </p:txBody>
      </p:sp>
    </p:spTree>
    <p:extLst>
      <p:ext uri="{BB962C8B-B14F-4D97-AF65-F5344CB8AC3E}">
        <p14:creationId xmlns:p14="http://schemas.microsoft.com/office/powerpoint/2010/main" val="611050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fld id="{5BC73368-B891-4A13-9451-5379F3BFE8CE}" type="slidenum">
              <a:rPr lang="fa-IR" smtClean="0"/>
              <a:t>1</a:t>
            </a:fld>
            <a:endParaRPr lang="fa-IR"/>
          </a:p>
        </p:txBody>
      </p:sp>
    </p:spTree>
    <p:extLst>
      <p:ext uri="{BB962C8B-B14F-4D97-AF65-F5344CB8AC3E}">
        <p14:creationId xmlns:p14="http://schemas.microsoft.com/office/powerpoint/2010/main" val="13471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TIME-RS_R - Repair/Regeneration: Focusing on tissue regeneration and repair.•  S - Social Factors: Considering the patient's overall health, lifestyle, and social factors that might impact wound healing</a:t>
            </a:r>
            <a:endParaRPr lang="fa-IR" dirty="0"/>
          </a:p>
        </p:txBody>
      </p:sp>
      <p:sp>
        <p:nvSpPr>
          <p:cNvPr id="4" name="Slide Number Placeholder 3"/>
          <p:cNvSpPr>
            <a:spLocks noGrp="1"/>
          </p:cNvSpPr>
          <p:nvPr>
            <p:ph type="sldNum" sz="quarter" idx="5"/>
          </p:nvPr>
        </p:nvSpPr>
        <p:spPr/>
        <p:txBody>
          <a:bodyPr/>
          <a:lstStyle/>
          <a:p>
            <a:fld id="{5BC73368-B891-4A13-9451-5379F3BFE8CE}" type="slidenum">
              <a:rPr lang="fa-IR" smtClean="0"/>
              <a:t>5</a:t>
            </a:fld>
            <a:endParaRPr lang="fa-IR"/>
          </a:p>
        </p:txBody>
      </p:sp>
    </p:spTree>
    <p:extLst>
      <p:ext uri="{BB962C8B-B14F-4D97-AF65-F5344CB8AC3E}">
        <p14:creationId xmlns:p14="http://schemas.microsoft.com/office/powerpoint/2010/main" val="426557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Dextranomers</a:t>
            </a:r>
            <a:r>
              <a:rPr lang="en-US" dirty="0"/>
              <a:t> are made from dextran polymer chains that are cross-linked into a three-dimensional</a:t>
            </a:r>
            <a:endParaRPr lang="fa-IR" dirty="0"/>
          </a:p>
        </p:txBody>
      </p:sp>
      <p:sp>
        <p:nvSpPr>
          <p:cNvPr id="4" name="Slide Number Placeholder 3"/>
          <p:cNvSpPr>
            <a:spLocks noGrp="1"/>
          </p:cNvSpPr>
          <p:nvPr>
            <p:ph type="sldNum" sz="quarter" idx="5"/>
          </p:nvPr>
        </p:nvSpPr>
        <p:spPr/>
        <p:txBody>
          <a:bodyPr/>
          <a:lstStyle/>
          <a:p>
            <a:fld id="{5BC73368-B891-4A13-9451-5379F3BFE8CE}" type="slidenum">
              <a:rPr lang="fa-IR" smtClean="0"/>
              <a:t>8</a:t>
            </a:fld>
            <a:endParaRPr lang="fa-IR"/>
          </a:p>
        </p:txBody>
      </p:sp>
    </p:spTree>
    <p:extLst>
      <p:ext uri="{BB962C8B-B14F-4D97-AF65-F5344CB8AC3E}">
        <p14:creationId xmlns:p14="http://schemas.microsoft.com/office/powerpoint/2010/main" val="1422206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CFU/G=COLONY FORMING UNITS PER GRAM</a:t>
            </a:r>
            <a:endParaRPr lang="fa-IR" dirty="0"/>
          </a:p>
        </p:txBody>
      </p:sp>
      <p:sp>
        <p:nvSpPr>
          <p:cNvPr id="4" name="Slide Number Placeholder 3"/>
          <p:cNvSpPr>
            <a:spLocks noGrp="1"/>
          </p:cNvSpPr>
          <p:nvPr>
            <p:ph type="sldNum" sz="quarter" idx="5"/>
          </p:nvPr>
        </p:nvSpPr>
        <p:spPr/>
        <p:txBody>
          <a:bodyPr/>
          <a:lstStyle/>
          <a:p>
            <a:fld id="{5BC73368-B891-4A13-9451-5379F3BFE8CE}" type="slidenum">
              <a:rPr lang="fa-IR" smtClean="0"/>
              <a:t>13</a:t>
            </a:fld>
            <a:endParaRPr lang="fa-IR"/>
          </a:p>
        </p:txBody>
      </p:sp>
    </p:spTree>
    <p:extLst>
      <p:ext uri="{BB962C8B-B14F-4D97-AF65-F5344CB8AC3E}">
        <p14:creationId xmlns:p14="http://schemas.microsoft.com/office/powerpoint/2010/main" val="8307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These enzymes include:1. Proteolytic Enzymes: These enzymes break down proteins in the necrotic tissue.2. Collagenolytic Enzymes: These enzymes specifically target and break down collagen, a major component of dead tissue.3. Matrix Metalloproteinases (MMPs): These are a group of enzymes that degrade various components of the extracellular matrix, aiding in the removal of dead</a:t>
            </a:r>
            <a:endParaRPr lang="fa-IR" dirty="0"/>
          </a:p>
        </p:txBody>
      </p:sp>
      <p:sp>
        <p:nvSpPr>
          <p:cNvPr id="4" name="Slide Number Placeholder 3"/>
          <p:cNvSpPr>
            <a:spLocks noGrp="1"/>
          </p:cNvSpPr>
          <p:nvPr>
            <p:ph type="sldNum" sz="quarter" idx="5"/>
          </p:nvPr>
        </p:nvSpPr>
        <p:spPr/>
        <p:txBody>
          <a:bodyPr/>
          <a:lstStyle/>
          <a:p>
            <a:fld id="{5BC73368-B891-4A13-9451-5379F3BFE8CE}" type="slidenum">
              <a:rPr lang="fa-IR" smtClean="0"/>
              <a:t>14</a:t>
            </a:fld>
            <a:endParaRPr lang="fa-IR"/>
          </a:p>
        </p:txBody>
      </p:sp>
    </p:spTree>
    <p:extLst>
      <p:ext uri="{BB962C8B-B14F-4D97-AF65-F5344CB8AC3E}">
        <p14:creationId xmlns:p14="http://schemas.microsoft.com/office/powerpoint/2010/main" val="861206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UrgoTul</a:t>
            </a:r>
            <a:r>
              <a:rPr lang="en-US" dirty="0"/>
              <a:t>™: A conformable hydrophilic wound interface with </a:t>
            </a:r>
            <a:r>
              <a:rPr lang="en-US" dirty="0" err="1"/>
              <a:t>LipidoColloid</a:t>
            </a:r>
            <a:r>
              <a:rPr lang="en-US" dirty="0"/>
              <a:t> technology that ensures atraumatic removal and an ideal moist wound environment.2. 3M™ </a:t>
            </a:r>
            <a:r>
              <a:rPr lang="en-US" dirty="0" err="1"/>
              <a:t>Adaptic</a:t>
            </a:r>
            <a:r>
              <a:rPr lang="en-US" dirty="0"/>
              <a:t>™ Touch Non-Adhering Silicone Dressing: A non-adherent, flexible, open-mesh silicone primary wound contact layer.3. </a:t>
            </a:r>
            <a:r>
              <a:rPr lang="en-US" dirty="0" err="1"/>
              <a:t>Atrauman</a:t>
            </a:r>
            <a:r>
              <a:rPr lang="en-US" dirty="0"/>
              <a:t>® Silicone Wound Contact Layer: A non-adherent, open network mesh coated with transparent silicone on both sides for protection and atraumatic treatment-category.4. </a:t>
            </a:r>
            <a:r>
              <a:rPr lang="en-US" dirty="0" err="1"/>
              <a:t>Biatain</a:t>
            </a:r>
            <a:r>
              <a:rPr lang="en-US" dirty="0"/>
              <a:t>® Contact: A one-sided silicone wound contact layer designed to protect wounds from secondary dressing change.5. Cardinal Health™ Petrolatum Emulsion Contact Layer: Sterile, occlusive wound dressings made with a flexible, non-adherent knitted cellulose acetate fabric coated with a formulated petrolatum emulsion</a:t>
            </a:r>
            <a:endParaRPr lang="fa-IR" dirty="0"/>
          </a:p>
        </p:txBody>
      </p:sp>
      <p:sp>
        <p:nvSpPr>
          <p:cNvPr id="4" name="Slide Number Placeholder 3"/>
          <p:cNvSpPr>
            <a:spLocks noGrp="1"/>
          </p:cNvSpPr>
          <p:nvPr>
            <p:ph type="sldNum" sz="quarter" idx="5"/>
          </p:nvPr>
        </p:nvSpPr>
        <p:spPr/>
        <p:txBody>
          <a:bodyPr/>
          <a:lstStyle/>
          <a:p>
            <a:fld id="{5BC73368-B891-4A13-9451-5379F3BFE8CE}" type="slidenum">
              <a:rPr lang="fa-IR" smtClean="0"/>
              <a:t>18</a:t>
            </a:fld>
            <a:endParaRPr lang="fa-IR"/>
          </a:p>
        </p:txBody>
      </p:sp>
    </p:spTree>
    <p:extLst>
      <p:ext uri="{BB962C8B-B14F-4D97-AF65-F5344CB8AC3E}">
        <p14:creationId xmlns:p14="http://schemas.microsoft.com/office/powerpoint/2010/main" val="1823419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E0D81C-6C9E-4F3D-824F-3AF02DFD8BB8}"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DBFDF0-E0E5-488F-84AA-382909BAE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449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E0D81C-6C9E-4F3D-824F-3AF02DFD8BB8}"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DBFDF0-E0E5-488F-84AA-382909BAE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831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E0D81C-6C9E-4F3D-824F-3AF02DFD8BB8}"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DBFDF0-E0E5-488F-84AA-382909BAE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33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E0D81C-6C9E-4F3D-824F-3AF02DFD8BB8}"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DBFDF0-E0E5-488F-84AA-382909BAE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70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E0D81C-6C9E-4F3D-824F-3AF02DFD8BB8}"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DBFDF0-E0E5-488F-84AA-382909BAE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24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E0D81C-6C9E-4F3D-824F-3AF02DFD8BB8}"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DBFDF0-E0E5-488F-84AA-382909BAE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67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E0D81C-6C9E-4F3D-824F-3AF02DFD8BB8}" type="datetimeFigureOut">
              <a:rPr lang="en-US" smtClean="0">
                <a:solidFill>
                  <a:prstClr val="black">
                    <a:tint val="75000"/>
                  </a:prstClr>
                </a:solidFill>
              </a:rPr>
              <a:pPr/>
              <a:t>2/18/2025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EDBFDF0-E0E5-488F-84AA-382909BAE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01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E0D81C-6C9E-4F3D-824F-3AF02DFD8BB8}" type="datetimeFigureOut">
              <a:rPr lang="en-US" smtClean="0">
                <a:solidFill>
                  <a:prstClr val="black">
                    <a:tint val="75000"/>
                  </a:prstClr>
                </a:solidFill>
              </a:rPr>
              <a:pPr/>
              <a:t>2/18/2025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EDBFDF0-E0E5-488F-84AA-382909BAE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14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0D81C-6C9E-4F3D-824F-3AF02DFD8BB8}" type="datetimeFigureOut">
              <a:rPr lang="en-US" smtClean="0">
                <a:solidFill>
                  <a:prstClr val="black">
                    <a:tint val="75000"/>
                  </a:prstClr>
                </a:solidFill>
              </a:rPr>
              <a:pPr/>
              <a:t>2/18/2025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EDBFDF0-E0E5-488F-84AA-382909BAE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95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E0D81C-6C9E-4F3D-824F-3AF02DFD8BB8}"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DBFDF0-E0E5-488F-84AA-382909BAE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458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E0D81C-6C9E-4F3D-824F-3AF02DFD8BB8}"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DBFDF0-E0E5-488F-84AA-382909BAE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929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5E8BB-1C30-4A61-AA57-D57F7478FCEE}" type="datetimeFigureOut">
              <a:rPr lang="en-US" smtClean="0"/>
              <a:t>2/18/2025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0D096-7450-47E0-A664-172DD0EF50A4}" type="slidenum">
              <a:rPr lang="en-US" smtClean="0"/>
              <a:t>‹#›</a:t>
            </a:fld>
            <a:endParaRPr lang="en-US"/>
          </a:p>
        </p:txBody>
      </p:sp>
    </p:spTree>
    <p:extLst>
      <p:ext uri="{BB962C8B-B14F-4D97-AF65-F5344CB8AC3E}">
        <p14:creationId xmlns:p14="http://schemas.microsoft.com/office/powerpoint/2010/main" val="624792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1AE13F-A467-7D99-5C09-129B0DB1B6F3}"/>
              </a:ext>
            </a:extLst>
          </p:cNvPr>
          <p:cNvSpPr>
            <a:spLocks noGrp="1"/>
          </p:cNvSpPr>
          <p:nvPr>
            <p:ph type="ctrTitle"/>
          </p:nvPr>
        </p:nvSpPr>
        <p:spPr>
          <a:xfrm>
            <a:off x="1524000" y="733055"/>
            <a:ext cx="9144000" cy="2387600"/>
          </a:xfrm>
        </p:spPr>
        <p:txBody>
          <a:bodyPr/>
          <a:lstStyle/>
          <a:p>
            <a:pPr rtl="1"/>
            <a:r>
              <a:rPr lang="fa-IR" b="1" dirty="0">
                <a:solidFill>
                  <a:srgbClr val="C00000"/>
                </a:solidFill>
                <a:cs typeface="B Mitra" panose="00000400000000000000" pitchFamily="2" charset="-78"/>
              </a:rPr>
              <a:t>آماده سازی زخم با استفاده از چارچوب</a:t>
            </a:r>
            <a:r>
              <a:rPr lang="en-US" b="1" dirty="0">
                <a:solidFill>
                  <a:srgbClr val="C00000"/>
                </a:solidFill>
                <a:cs typeface="B Mitra" panose="00000400000000000000" pitchFamily="2" charset="-78"/>
              </a:rPr>
              <a:t>TIME</a:t>
            </a:r>
            <a:r>
              <a:rPr lang="fa-IR" b="1" dirty="0">
                <a:solidFill>
                  <a:srgbClr val="C00000"/>
                </a:solidFill>
                <a:cs typeface="B Mitra" panose="00000400000000000000" pitchFamily="2" charset="-78"/>
              </a:rPr>
              <a:t> </a:t>
            </a:r>
          </a:p>
        </p:txBody>
      </p:sp>
      <p:sp>
        <p:nvSpPr>
          <p:cNvPr id="3" name="Subtitle 2">
            <a:extLst>
              <a:ext uri="{FF2B5EF4-FFF2-40B4-BE49-F238E27FC236}">
                <a16:creationId xmlns="" xmlns:a16="http://schemas.microsoft.com/office/drawing/2014/main" id="{5CD16EDB-CD6B-0D58-298C-6792AB26A8E4}"/>
              </a:ext>
            </a:extLst>
          </p:cNvPr>
          <p:cNvSpPr>
            <a:spLocks noGrp="1"/>
          </p:cNvSpPr>
          <p:nvPr>
            <p:ph type="subTitle" idx="1"/>
          </p:nvPr>
        </p:nvSpPr>
        <p:spPr>
          <a:xfrm>
            <a:off x="1524000" y="3429000"/>
            <a:ext cx="9144000" cy="1655762"/>
          </a:xfrm>
        </p:spPr>
        <p:txBody>
          <a:bodyPr>
            <a:normAutofit/>
          </a:bodyPr>
          <a:lstStyle/>
          <a:p>
            <a:pPr rtl="1"/>
            <a:r>
              <a:rPr lang="fa-IR" sz="3600" b="1" dirty="0">
                <a:solidFill>
                  <a:srgbClr val="C00000"/>
                </a:solidFill>
                <a:cs typeface="B Mitra" panose="00000400000000000000" pitchFamily="2" charset="-78"/>
              </a:rPr>
              <a:t>راهنمای پایه برای پرستاران</a:t>
            </a:r>
          </a:p>
        </p:txBody>
      </p:sp>
      <p:sp>
        <p:nvSpPr>
          <p:cNvPr id="4" name="TextBox 3">
            <a:extLst>
              <a:ext uri="{FF2B5EF4-FFF2-40B4-BE49-F238E27FC236}">
                <a16:creationId xmlns="" xmlns:a16="http://schemas.microsoft.com/office/drawing/2014/main" id="{97681DF9-9F7C-0EA6-2D21-556D18951DE1}"/>
              </a:ext>
            </a:extLst>
          </p:cNvPr>
          <p:cNvSpPr txBox="1"/>
          <p:nvPr/>
        </p:nvSpPr>
        <p:spPr>
          <a:xfrm>
            <a:off x="3461561" y="4256881"/>
            <a:ext cx="5268878" cy="2585323"/>
          </a:xfrm>
          <a:prstGeom prst="rect">
            <a:avLst/>
          </a:prstGeom>
          <a:noFill/>
        </p:spPr>
        <p:txBody>
          <a:bodyPr wrap="square" rtlCol="1">
            <a:spAutoFit/>
          </a:bodyPr>
          <a:lstStyle/>
          <a:p>
            <a:pPr algn="ctr" rtl="1"/>
            <a:endParaRPr lang="fa-IR" dirty="0"/>
          </a:p>
          <a:p>
            <a:pPr algn="ctr" rtl="1"/>
            <a:r>
              <a:rPr lang="fa-IR" sz="2800" dirty="0">
                <a:solidFill>
                  <a:srgbClr val="0070C0"/>
                </a:solidFill>
                <a:cs typeface="B Mitra" panose="00000400000000000000" pitchFamily="2" charset="-78"/>
              </a:rPr>
              <a:t>دکتر مژگان لطفی</a:t>
            </a:r>
          </a:p>
          <a:p>
            <a:pPr algn="ctr" rtl="1"/>
            <a:r>
              <a:rPr lang="fa-IR" sz="2800">
                <a:solidFill>
                  <a:srgbClr val="0070C0"/>
                </a:solidFill>
                <a:cs typeface="B Mitra" panose="00000400000000000000" pitchFamily="2" charset="-78"/>
              </a:rPr>
              <a:t>استاد،</a:t>
            </a:r>
            <a:r>
              <a:rPr lang="fa-IR" sz="2800" dirty="0">
                <a:solidFill>
                  <a:srgbClr val="0070C0"/>
                </a:solidFill>
                <a:cs typeface="B Mitra" panose="00000400000000000000" pitchFamily="2" charset="-78"/>
              </a:rPr>
              <a:t>گروه پرستاری داخلی جراحی و اتاق عمل</a:t>
            </a:r>
          </a:p>
          <a:p>
            <a:pPr algn="ctr" rtl="1"/>
            <a:r>
              <a:rPr lang="fa-IR" sz="2800" dirty="0">
                <a:solidFill>
                  <a:srgbClr val="0070C0"/>
                </a:solidFill>
                <a:cs typeface="B Mitra" panose="00000400000000000000" pitchFamily="2" charset="-78"/>
              </a:rPr>
              <a:t> معاون آموزشی گروه مدیریت و مراقبت زخم دانشگاه علوم پزشکی تبریز</a:t>
            </a:r>
          </a:p>
          <a:p>
            <a:pPr algn="ctr" rtl="1"/>
            <a:endParaRPr lang="fa-IR" sz="3200" dirty="0">
              <a:solidFill>
                <a:srgbClr val="0070C0"/>
              </a:solidFill>
              <a:cs typeface="B Mitra" panose="00000400000000000000" pitchFamily="2" charset="-78"/>
            </a:endParaRPr>
          </a:p>
        </p:txBody>
      </p:sp>
    </p:spTree>
    <p:extLst>
      <p:ext uri="{BB962C8B-B14F-4D97-AF65-F5344CB8AC3E}">
        <p14:creationId xmlns:p14="http://schemas.microsoft.com/office/powerpoint/2010/main" val="1870716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50D6DC-12C9-DAD0-0D3F-3547C6C769DE}"/>
              </a:ext>
            </a:extLst>
          </p:cNvPr>
          <p:cNvSpPr>
            <a:spLocks noGrp="1"/>
          </p:cNvSpPr>
          <p:nvPr>
            <p:ph type="title"/>
          </p:nvPr>
        </p:nvSpPr>
        <p:spPr/>
        <p:txBody>
          <a:bodyPr/>
          <a:lstStyle/>
          <a:p>
            <a:endParaRPr lang="fa-IR"/>
          </a:p>
        </p:txBody>
      </p:sp>
      <p:pic>
        <p:nvPicPr>
          <p:cNvPr id="5" name="Content Placeholder 4">
            <a:extLst>
              <a:ext uri="{FF2B5EF4-FFF2-40B4-BE49-F238E27FC236}">
                <a16:creationId xmlns="" xmlns:a16="http://schemas.microsoft.com/office/drawing/2014/main" id="{7667FF68-9B63-BEDD-D84B-41284A2B266C}"/>
              </a:ext>
            </a:extLst>
          </p:cNvPr>
          <p:cNvPicPr>
            <a:picLocks noGrp="1" noChangeAspect="1"/>
          </p:cNvPicPr>
          <p:nvPr>
            <p:ph idx="1"/>
          </p:nvPr>
        </p:nvPicPr>
        <p:blipFill>
          <a:blip r:embed="rId2"/>
          <a:stretch>
            <a:fillRect/>
          </a:stretch>
        </p:blipFill>
        <p:spPr>
          <a:xfrm>
            <a:off x="1473892" y="2059754"/>
            <a:ext cx="9244215" cy="2738491"/>
          </a:xfrm>
        </p:spPr>
      </p:pic>
    </p:spTree>
    <p:extLst>
      <p:ext uri="{BB962C8B-B14F-4D97-AF65-F5344CB8AC3E}">
        <p14:creationId xmlns:p14="http://schemas.microsoft.com/office/powerpoint/2010/main" val="2658590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888FD2-7424-20B5-266A-1FC99AA47AC9}"/>
              </a:ext>
            </a:extLst>
          </p:cNvPr>
          <p:cNvSpPr>
            <a:spLocks noGrp="1"/>
          </p:cNvSpPr>
          <p:nvPr>
            <p:ph type="title"/>
          </p:nvPr>
        </p:nvSpPr>
        <p:spPr>
          <a:xfrm>
            <a:off x="5092995" y="964904"/>
            <a:ext cx="3613298" cy="712381"/>
          </a:xfrm>
          <a:solidFill>
            <a:srgbClr val="C00000"/>
          </a:solidFill>
        </p:spPr>
        <p:txBody>
          <a:bodyPr>
            <a:normAutofit fontScale="90000"/>
          </a:bodyPr>
          <a:lstStyle/>
          <a:p>
            <a:pPr algn="ctr" rtl="1"/>
            <a:r>
              <a:rPr lang="fa-IR" dirty="0">
                <a:solidFill>
                  <a:srgbClr val="C00000"/>
                </a:solidFill>
              </a:rPr>
              <a:t> </a:t>
            </a:r>
            <a:br>
              <a:rPr lang="fa-IR" dirty="0">
                <a:solidFill>
                  <a:srgbClr val="C00000"/>
                </a:solidFill>
              </a:rPr>
            </a:br>
            <a:r>
              <a:rPr lang="fa-IR" sz="2700" dirty="0">
                <a:solidFill>
                  <a:schemeClr val="bg1"/>
                </a:solidFill>
              </a:rPr>
              <a:t>علائم عفونت در زخم ها</a:t>
            </a:r>
            <a:r>
              <a:rPr lang="en-US" dirty="0"/>
              <a:t/>
            </a:r>
            <a:br>
              <a:rPr lang="en-US" dirty="0"/>
            </a:br>
            <a:endParaRPr lang="fa-IR" dirty="0"/>
          </a:p>
        </p:txBody>
      </p:sp>
      <p:sp>
        <p:nvSpPr>
          <p:cNvPr id="3" name="Content Placeholder 2">
            <a:extLst>
              <a:ext uri="{FF2B5EF4-FFF2-40B4-BE49-F238E27FC236}">
                <a16:creationId xmlns="" xmlns:a16="http://schemas.microsoft.com/office/drawing/2014/main" id="{4A3B063F-1FB6-561F-2E4F-184575E8E3D3}"/>
              </a:ext>
            </a:extLst>
          </p:cNvPr>
          <p:cNvSpPr>
            <a:spLocks noGrp="1"/>
          </p:cNvSpPr>
          <p:nvPr>
            <p:ph idx="1"/>
          </p:nvPr>
        </p:nvSpPr>
        <p:spPr/>
        <p:txBody>
          <a:bodyPr>
            <a:normAutofit fontScale="77500" lnSpcReduction="20000"/>
          </a:bodyPr>
          <a:lstStyle/>
          <a:p>
            <a:pPr algn="r" rtl="1"/>
            <a:r>
              <a:rPr lang="fa-IR" dirty="0"/>
              <a:t>کنترل عفونت یک جنبه حیاتی است که نیاز به نظارت دقیق برای علائم بالینی وجود عفونت  دارد.علائم کلاسیک عفونت زخم اغلب با </a:t>
            </a:r>
            <a:r>
              <a:rPr lang="fa-IR" dirty="0">
                <a:solidFill>
                  <a:srgbClr val="0070C0"/>
                </a:solidFill>
              </a:rPr>
              <a:t>مخفف </a:t>
            </a:r>
            <a:r>
              <a:rPr lang="en-US" dirty="0">
                <a:solidFill>
                  <a:srgbClr val="0070C0"/>
                </a:solidFill>
              </a:rPr>
              <a:t> CRIES</a:t>
            </a:r>
            <a:r>
              <a:rPr lang="fa-IR" dirty="0"/>
              <a:t>خلاصه می شود:</a:t>
            </a:r>
          </a:p>
          <a:p>
            <a:pPr marL="0" indent="0" algn="r" rtl="1">
              <a:buNone/>
            </a:pPr>
            <a:r>
              <a:rPr lang="fa-IR" dirty="0"/>
              <a:t> • </a:t>
            </a:r>
            <a:r>
              <a:rPr lang="fa-IR" dirty="0">
                <a:solidFill>
                  <a:srgbClr val="0070C0"/>
                </a:solidFill>
              </a:rPr>
              <a:t>کالری (گرما): </a:t>
            </a:r>
            <a:r>
              <a:rPr lang="fa-IR" dirty="0"/>
              <a:t>افزایش دمای موضعی در مقایسه با بافت اطراف، ناشی از پاسخ التهابی.</a:t>
            </a:r>
          </a:p>
          <a:p>
            <a:pPr marL="0" indent="0" algn="r" rtl="1">
              <a:buNone/>
            </a:pPr>
            <a:r>
              <a:rPr lang="fa-IR" dirty="0"/>
              <a:t> • </a:t>
            </a:r>
            <a:r>
              <a:rPr lang="fa-IR" dirty="0">
                <a:solidFill>
                  <a:srgbClr val="0070C0"/>
                </a:solidFill>
              </a:rPr>
              <a:t>قرمزی (قرمزی): </a:t>
            </a:r>
            <a:r>
              <a:rPr lang="fa-IR" dirty="0"/>
              <a:t>اریتم. اطراف زخم، ناشی از اتساع عروق و افزایش جریان خون. </a:t>
            </a:r>
          </a:p>
          <a:p>
            <a:pPr marL="0" indent="0" algn="r" rtl="1">
              <a:buNone/>
            </a:pPr>
            <a:r>
              <a:rPr lang="fa-IR" dirty="0"/>
              <a:t>• </a:t>
            </a:r>
            <a:r>
              <a:rPr lang="fa-IR" dirty="0">
                <a:solidFill>
                  <a:srgbClr val="0070C0"/>
                </a:solidFill>
              </a:rPr>
              <a:t>سفتی (تورم): </a:t>
            </a:r>
            <a:r>
              <a:rPr lang="fa-IR" dirty="0"/>
              <a:t>ادم بافت به دلیل تجمع مایع و سلول های التهابی. </a:t>
            </a:r>
          </a:p>
          <a:p>
            <a:pPr marL="0" indent="0" algn="r" rtl="1">
              <a:buNone/>
            </a:pPr>
            <a:r>
              <a:rPr lang="fa-IR" dirty="0"/>
              <a:t>• </a:t>
            </a:r>
            <a:r>
              <a:rPr lang="fa-IR" dirty="0">
                <a:solidFill>
                  <a:srgbClr val="0070C0"/>
                </a:solidFill>
              </a:rPr>
              <a:t>اگزودا: </a:t>
            </a:r>
            <a:r>
              <a:rPr lang="fa-IR" dirty="0"/>
              <a:t>تغییر در مقدار، رنگ یا بوی تخلیه زخم، که می تواند علامتی برای وجود عوامل بیماری زا. </a:t>
            </a:r>
          </a:p>
          <a:p>
            <a:pPr marL="0" indent="0" algn="r" rtl="1">
              <a:buNone/>
            </a:pPr>
            <a:r>
              <a:rPr lang="fa-IR" dirty="0"/>
              <a:t>• </a:t>
            </a:r>
            <a:r>
              <a:rPr lang="fa-IR" dirty="0">
                <a:solidFill>
                  <a:srgbClr val="0070C0"/>
                </a:solidFill>
              </a:rPr>
              <a:t>علائمی مانند درد</a:t>
            </a:r>
            <a:r>
              <a:rPr lang="fa-IR" dirty="0"/>
              <a:t>: افزایش درد یا حساسیت می‌تواند نشان‌دهنده یک فرآیند عفونی باشد. اگر عفونت به خارج از محل زخم گسترش یابد، علائم سیستمیک مانند تب، لرز و ضعف ممکن است رخ دهد.</a:t>
            </a:r>
          </a:p>
          <a:p>
            <a:pPr marL="0" indent="0" algn="r" rtl="1">
              <a:buNone/>
            </a:pPr>
            <a:r>
              <a:rPr lang="fa-IR" dirty="0"/>
              <a:t> وجود این نشانه ها نیازمند توجه فوری بالینی برای مدیریت عفونت و کاهش تاثیر آن بر مسیر بهبود زخم است. </a:t>
            </a:r>
          </a:p>
          <a:p>
            <a:pPr marL="0" indent="0" algn="r" rtl="1">
              <a:buNone/>
            </a:pPr>
            <a:r>
              <a:rPr lang="fa-IR" dirty="0"/>
              <a:t>آزمایش میکروبیولوژیک ممکن است برای شناسایی ارگانیسم های ایجاد کننده و هدایت درمان ضد میکروبی مناسب به کار گرفته شود.</a:t>
            </a:r>
          </a:p>
          <a:p>
            <a:pPr marL="0" indent="0" algn="r" rtl="1">
              <a:buNone/>
            </a:pPr>
            <a:r>
              <a:rPr lang="fa-IR" dirty="0"/>
              <a:t> </a:t>
            </a:r>
            <a:r>
              <a:rPr lang="fa-IR" dirty="0">
                <a:solidFill>
                  <a:srgbClr val="FF00FF"/>
                </a:solidFill>
              </a:rPr>
              <a:t>کنترل عفونت یک جزء پویا از چارچوب </a:t>
            </a:r>
            <a:r>
              <a:rPr lang="en-US" dirty="0">
                <a:solidFill>
                  <a:srgbClr val="FF00FF"/>
                </a:solidFill>
              </a:rPr>
              <a:t>TIME </a:t>
            </a:r>
            <a:r>
              <a:rPr lang="fa-IR" dirty="0">
                <a:solidFill>
                  <a:srgbClr val="FF00FF"/>
                </a:solidFill>
              </a:rPr>
              <a:t> است که بر اهمیت تشخیص زودهنگام و مداخله برای جلوگیری از پیشرفت عفونت و ارتقای نتایج بهینه بهبود زخم تاکید دارد.</a:t>
            </a:r>
          </a:p>
        </p:txBody>
      </p:sp>
      <p:sp>
        <p:nvSpPr>
          <p:cNvPr id="4" name="Oval 3">
            <a:extLst>
              <a:ext uri="{FF2B5EF4-FFF2-40B4-BE49-F238E27FC236}">
                <a16:creationId xmlns="" xmlns:a16="http://schemas.microsoft.com/office/drawing/2014/main" id="{EEB0C101-5DF4-815A-4E8D-6C882602D38B}"/>
              </a:ext>
            </a:extLst>
          </p:cNvPr>
          <p:cNvSpPr/>
          <p:nvPr/>
        </p:nvSpPr>
        <p:spPr>
          <a:xfrm>
            <a:off x="8323522" y="135565"/>
            <a:ext cx="2638645" cy="118552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bg1"/>
                </a:solidFill>
              </a:rPr>
              <a:t>کنترل عفونت</a:t>
            </a:r>
          </a:p>
        </p:txBody>
      </p:sp>
      <p:sp>
        <p:nvSpPr>
          <p:cNvPr id="5" name="Rectangle: Rounded Corners 4">
            <a:extLst>
              <a:ext uri="{FF2B5EF4-FFF2-40B4-BE49-F238E27FC236}">
                <a16:creationId xmlns="" xmlns:a16="http://schemas.microsoft.com/office/drawing/2014/main" id="{5ABF7B06-24B4-DCBC-6BB1-1140835AB5E0}"/>
              </a:ext>
            </a:extLst>
          </p:cNvPr>
          <p:cNvSpPr/>
          <p:nvPr/>
        </p:nvSpPr>
        <p:spPr>
          <a:xfrm>
            <a:off x="7612911" y="136635"/>
            <a:ext cx="914400" cy="91440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7200" dirty="0">
                <a:solidFill>
                  <a:schemeClr val="tx1"/>
                </a:solidFill>
              </a:rPr>
              <a:t>I</a:t>
            </a:r>
            <a:endParaRPr lang="fa-IR" sz="7200" dirty="0">
              <a:solidFill>
                <a:schemeClr val="tx1"/>
              </a:solidFill>
            </a:endParaRPr>
          </a:p>
        </p:txBody>
      </p:sp>
    </p:spTree>
    <p:extLst>
      <p:ext uri="{BB962C8B-B14F-4D97-AF65-F5344CB8AC3E}">
        <p14:creationId xmlns:p14="http://schemas.microsoft.com/office/powerpoint/2010/main" val="1316632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2EE4DA-A2B3-A3A0-9D73-A1883E21A0D5}"/>
              </a:ext>
            </a:extLst>
          </p:cNvPr>
          <p:cNvSpPr>
            <a:spLocks noGrp="1"/>
          </p:cNvSpPr>
          <p:nvPr>
            <p:ph type="title"/>
          </p:nvPr>
        </p:nvSpPr>
        <p:spPr>
          <a:xfrm>
            <a:off x="4581746" y="904255"/>
            <a:ext cx="4495800" cy="889517"/>
          </a:xfrm>
          <a:solidFill>
            <a:srgbClr val="C00000"/>
          </a:solidFill>
        </p:spPr>
        <p:txBody>
          <a:bodyPr>
            <a:normAutofit/>
          </a:bodyPr>
          <a:lstStyle/>
          <a:p>
            <a:pPr algn="ctr" rtl="1"/>
            <a:r>
              <a:rPr lang="fa-IR" sz="2400" dirty="0">
                <a:solidFill>
                  <a:schemeClr val="bg1"/>
                </a:solidFill>
              </a:rPr>
              <a:t>روش هایی برای مدیریت و پیشگیری از عفونت زخم</a:t>
            </a:r>
          </a:p>
        </p:txBody>
      </p:sp>
      <p:sp>
        <p:nvSpPr>
          <p:cNvPr id="3" name="Content Placeholder 2">
            <a:extLst>
              <a:ext uri="{FF2B5EF4-FFF2-40B4-BE49-F238E27FC236}">
                <a16:creationId xmlns="" xmlns:a16="http://schemas.microsoft.com/office/drawing/2014/main" id="{8EAC080C-F8F1-28A6-261B-FC22C2B91227}"/>
              </a:ext>
            </a:extLst>
          </p:cNvPr>
          <p:cNvSpPr>
            <a:spLocks noGrp="1"/>
          </p:cNvSpPr>
          <p:nvPr>
            <p:ph idx="1"/>
          </p:nvPr>
        </p:nvSpPr>
        <p:spPr/>
        <p:txBody>
          <a:bodyPr>
            <a:normAutofit fontScale="85000" lnSpcReduction="20000"/>
          </a:bodyPr>
          <a:lstStyle/>
          <a:p>
            <a:pPr algn="r" rtl="1"/>
            <a:r>
              <a:rPr lang="fa-IR" dirty="0">
                <a:solidFill>
                  <a:srgbClr val="0070C0"/>
                </a:solidFill>
              </a:rPr>
              <a:t>کنترل عفونت در مدیریت زخم </a:t>
            </a:r>
            <a:r>
              <a:rPr lang="fa-IR" dirty="0"/>
              <a:t>یک رویکرد چند وجهی است که </a:t>
            </a:r>
            <a:r>
              <a:rPr lang="fa-IR" dirty="0">
                <a:solidFill>
                  <a:srgbClr val="00B050"/>
                </a:solidFill>
              </a:rPr>
              <a:t>هم پیشگیری و هم مدیریت فعال </a:t>
            </a:r>
            <a:r>
              <a:rPr lang="fa-IR" dirty="0"/>
              <a:t>عفونت زخم را در بر می گیرد. </a:t>
            </a:r>
          </a:p>
          <a:p>
            <a:pPr algn="r" rtl="1"/>
            <a:r>
              <a:rPr lang="fa-IR" dirty="0">
                <a:solidFill>
                  <a:srgbClr val="0070C0"/>
                </a:solidFill>
              </a:rPr>
              <a:t>روش‌های اولیه </a:t>
            </a:r>
            <a:r>
              <a:rPr lang="fa-IR" dirty="0"/>
              <a:t>برای مدیریت و پیشگیری از عفونت زخم شامل </a:t>
            </a:r>
            <a:r>
              <a:rPr lang="fa-IR" dirty="0">
                <a:solidFill>
                  <a:srgbClr val="00B050"/>
                </a:solidFill>
              </a:rPr>
              <a:t>بهداشت دقیق زخم، استفاده مناسب از داروهای ضد میکروبی و استفاده از پروتکل‌های پانسمان مبتنی بر شواهد </a:t>
            </a:r>
            <a:r>
              <a:rPr lang="fa-IR" dirty="0"/>
              <a:t>است. </a:t>
            </a:r>
          </a:p>
          <a:p>
            <a:pPr algn="r" rtl="1"/>
            <a:r>
              <a:rPr lang="fa-IR" dirty="0">
                <a:solidFill>
                  <a:srgbClr val="0070C0"/>
                </a:solidFill>
              </a:rPr>
              <a:t>بهداشت زخم </a:t>
            </a:r>
            <a:r>
              <a:rPr lang="fa-IR" dirty="0"/>
              <a:t>شامل </a:t>
            </a:r>
            <a:r>
              <a:rPr lang="fa-IR" dirty="0">
                <a:solidFill>
                  <a:srgbClr val="00B050"/>
                </a:solidFill>
              </a:rPr>
              <a:t>پاکسازی منظم </a:t>
            </a:r>
            <a:r>
              <a:rPr lang="fa-IR" dirty="0"/>
              <a:t>با محلول هایی است که  دبریز ها را بدون آسیب رساندن به بافت جدید از بین می برد. استفاده عاقلانه از </a:t>
            </a:r>
            <a:r>
              <a:rPr lang="fa-IR" dirty="0">
                <a:solidFill>
                  <a:srgbClr val="00B050"/>
                </a:solidFill>
              </a:rPr>
              <a:t>ضد میکروبی موضعی و آنتی بیوتیک های سیستمیک </a:t>
            </a:r>
            <a:r>
              <a:rPr lang="fa-IR" dirty="0"/>
              <a:t>با اصول نظارت بر ضد میکروبی برای ممانعت از مقاومت مد نظر قرار می گیرد.</a:t>
            </a:r>
          </a:p>
          <a:p>
            <a:pPr algn="r" rtl="1"/>
            <a:r>
              <a:rPr lang="fa-IR" dirty="0">
                <a:solidFill>
                  <a:srgbClr val="0070C0"/>
                </a:solidFill>
              </a:rPr>
              <a:t>انتخاب پانسمان </a:t>
            </a:r>
            <a:r>
              <a:rPr lang="fa-IR" dirty="0"/>
              <a:t>نقش اساسی دارد. </a:t>
            </a:r>
            <a:r>
              <a:rPr lang="fa-IR" dirty="0">
                <a:solidFill>
                  <a:srgbClr val="00B050"/>
                </a:solidFill>
              </a:rPr>
              <a:t>پانسمان‌های حاوی نقره یا ید </a:t>
            </a:r>
            <a:r>
              <a:rPr lang="fa-IR" dirty="0"/>
              <a:t>می‌توانند اثر ضد میکروبی داشته باشند، در حالی که محیط مرطوب را برای بهبودی حفظ می‌کنند.</a:t>
            </a:r>
          </a:p>
          <a:p>
            <a:pPr algn="r" rtl="1"/>
            <a:r>
              <a:rPr lang="fa-IR" dirty="0"/>
              <a:t> علاوه بر این، </a:t>
            </a:r>
            <a:r>
              <a:rPr lang="fa-IR" dirty="0">
                <a:solidFill>
                  <a:srgbClr val="0070C0"/>
                </a:solidFill>
              </a:rPr>
              <a:t>حفظ کنترل قند خون </a:t>
            </a:r>
            <a:r>
              <a:rPr lang="fa-IR" dirty="0"/>
              <a:t>در بیماران دیابتی و اطمینان از </a:t>
            </a:r>
            <a:r>
              <a:rPr lang="fa-IR" dirty="0">
                <a:solidFill>
                  <a:srgbClr val="0070C0"/>
                </a:solidFill>
              </a:rPr>
              <a:t>حمایت تغذیه ای </a:t>
            </a:r>
            <a:r>
              <a:rPr lang="fa-IR" dirty="0"/>
              <a:t>از عوامل سیستمیک هستند که به طور قابل توجهی بر کنترل عفونت تأثیر می گذارند. </a:t>
            </a:r>
          </a:p>
          <a:p>
            <a:pPr algn="r" rtl="1"/>
            <a:r>
              <a:rPr lang="fa-IR" dirty="0">
                <a:solidFill>
                  <a:srgbClr val="FF00FF"/>
                </a:solidFill>
              </a:rPr>
              <a:t>این روش‌ها با مؤلفه </a:t>
            </a:r>
            <a:r>
              <a:rPr lang="en-US" dirty="0">
                <a:solidFill>
                  <a:srgbClr val="FF00FF"/>
                </a:solidFill>
              </a:rPr>
              <a:t>“I” </a:t>
            </a:r>
            <a:r>
              <a:rPr lang="fa-IR" dirty="0">
                <a:solidFill>
                  <a:srgbClr val="FF00FF"/>
                </a:solidFill>
              </a:rPr>
              <a:t> چارچوب </a:t>
            </a:r>
            <a:r>
              <a:rPr lang="en-US" dirty="0">
                <a:solidFill>
                  <a:srgbClr val="FF00FF"/>
                </a:solidFill>
              </a:rPr>
              <a:t>TIME، </a:t>
            </a:r>
            <a:r>
              <a:rPr lang="fa-IR" dirty="0">
                <a:solidFill>
                  <a:srgbClr val="FF00FF"/>
                </a:solidFill>
              </a:rPr>
              <a:t>با هدف ایجاد محیط زخم نامطلوب برای تکثیر میکروبی، مطابقت دارند و در نتیجه از روند بهبود زخم در برابر عوارض عفونی محافظت می‌کنند.</a:t>
            </a:r>
          </a:p>
          <a:p>
            <a:pPr marL="0" indent="0" algn="r" rtl="1">
              <a:buNone/>
            </a:pPr>
            <a:endParaRPr lang="fa-IR" dirty="0"/>
          </a:p>
        </p:txBody>
      </p:sp>
      <p:pic>
        <p:nvPicPr>
          <p:cNvPr id="4" name="Picture 3">
            <a:extLst>
              <a:ext uri="{FF2B5EF4-FFF2-40B4-BE49-F238E27FC236}">
                <a16:creationId xmlns="" xmlns:a16="http://schemas.microsoft.com/office/drawing/2014/main" id="{05C6AE10-9109-0C00-8EDB-D20DD9828203}"/>
              </a:ext>
            </a:extLst>
          </p:cNvPr>
          <p:cNvPicPr>
            <a:picLocks noChangeAspect="1"/>
          </p:cNvPicPr>
          <p:nvPr/>
        </p:nvPicPr>
        <p:blipFill>
          <a:blip r:embed="rId2"/>
          <a:stretch>
            <a:fillRect/>
          </a:stretch>
        </p:blipFill>
        <p:spPr>
          <a:xfrm>
            <a:off x="8863540" y="303747"/>
            <a:ext cx="2651990" cy="1201016"/>
          </a:xfrm>
          <a:prstGeom prst="rect">
            <a:avLst/>
          </a:prstGeom>
        </p:spPr>
      </p:pic>
      <p:pic>
        <p:nvPicPr>
          <p:cNvPr id="5" name="Picture 4">
            <a:extLst>
              <a:ext uri="{FF2B5EF4-FFF2-40B4-BE49-F238E27FC236}">
                <a16:creationId xmlns="" xmlns:a16="http://schemas.microsoft.com/office/drawing/2014/main" id="{AD7AE253-8C54-A911-E246-3E1F6530A951}"/>
              </a:ext>
            </a:extLst>
          </p:cNvPr>
          <p:cNvPicPr>
            <a:picLocks noChangeAspect="1"/>
          </p:cNvPicPr>
          <p:nvPr/>
        </p:nvPicPr>
        <p:blipFill>
          <a:blip r:embed="rId3"/>
          <a:stretch>
            <a:fillRect/>
          </a:stretch>
        </p:blipFill>
        <p:spPr>
          <a:xfrm>
            <a:off x="7908891" y="-240264"/>
            <a:ext cx="1335140" cy="1926503"/>
          </a:xfrm>
          <a:prstGeom prst="rect">
            <a:avLst/>
          </a:prstGeom>
        </p:spPr>
      </p:pic>
    </p:spTree>
    <p:extLst>
      <p:ext uri="{BB962C8B-B14F-4D97-AF65-F5344CB8AC3E}">
        <p14:creationId xmlns:p14="http://schemas.microsoft.com/office/powerpoint/2010/main" val="497472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AF8FE0-DD0A-35A3-0380-B4153E025281}"/>
              </a:ext>
            </a:extLst>
          </p:cNvPr>
          <p:cNvSpPr>
            <a:spLocks noGrp="1"/>
          </p:cNvSpPr>
          <p:nvPr>
            <p:ph type="title"/>
          </p:nvPr>
        </p:nvSpPr>
        <p:spPr/>
        <p:txBody>
          <a:bodyPr/>
          <a:lstStyle/>
          <a:p>
            <a:endParaRPr lang="fa-IR"/>
          </a:p>
        </p:txBody>
      </p:sp>
      <p:pic>
        <p:nvPicPr>
          <p:cNvPr id="5" name="Content Placeholder 4">
            <a:extLst>
              <a:ext uri="{FF2B5EF4-FFF2-40B4-BE49-F238E27FC236}">
                <a16:creationId xmlns="" xmlns:a16="http://schemas.microsoft.com/office/drawing/2014/main" id="{6FADF2EB-E76E-8B8D-7E46-A517DEEDE528}"/>
              </a:ext>
            </a:extLst>
          </p:cNvPr>
          <p:cNvPicPr>
            <a:picLocks noGrp="1" noChangeAspect="1"/>
          </p:cNvPicPr>
          <p:nvPr>
            <p:ph idx="1"/>
          </p:nvPr>
        </p:nvPicPr>
        <p:blipFill>
          <a:blip r:embed="rId3"/>
          <a:stretch>
            <a:fillRect/>
          </a:stretch>
        </p:blipFill>
        <p:spPr>
          <a:xfrm>
            <a:off x="1605355" y="287796"/>
            <a:ext cx="8981288" cy="3584228"/>
          </a:xfrm>
        </p:spPr>
      </p:pic>
      <p:pic>
        <p:nvPicPr>
          <p:cNvPr id="7" name="Picture 6">
            <a:extLst>
              <a:ext uri="{FF2B5EF4-FFF2-40B4-BE49-F238E27FC236}">
                <a16:creationId xmlns="" xmlns:a16="http://schemas.microsoft.com/office/drawing/2014/main" id="{567C0295-BD5D-9E02-527C-18F739522615}"/>
              </a:ext>
            </a:extLst>
          </p:cNvPr>
          <p:cNvPicPr>
            <a:picLocks noChangeAspect="1"/>
          </p:cNvPicPr>
          <p:nvPr/>
        </p:nvPicPr>
        <p:blipFill>
          <a:blip r:embed="rId4"/>
          <a:stretch>
            <a:fillRect/>
          </a:stretch>
        </p:blipFill>
        <p:spPr>
          <a:xfrm>
            <a:off x="2718515" y="3949353"/>
            <a:ext cx="6754969" cy="2620851"/>
          </a:xfrm>
          <a:prstGeom prst="rect">
            <a:avLst/>
          </a:prstGeom>
        </p:spPr>
      </p:pic>
    </p:spTree>
    <p:extLst>
      <p:ext uri="{BB962C8B-B14F-4D97-AF65-F5344CB8AC3E}">
        <p14:creationId xmlns:p14="http://schemas.microsoft.com/office/powerpoint/2010/main" val="1367025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936C15-B81C-37FF-C9B5-6C3CC8170A61}"/>
              </a:ext>
            </a:extLst>
          </p:cNvPr>
          <p:cNvSpPr>
            <a:spLocks noGrp="1"/>
          </p:cNvSpPr>
          <p:nvPr>
            <p:ph type="title"/>
          </p:nvPr>
        </p:nvSpPr>
        <p:spPr>
          <a:xfrm>
            <a:off x="4912242" y="946298"/>
            <a:ext cx="3911010" cy="794267"/>
          </a:xfrm>
          <a:solidFill>
            <a:srgbClr val="C00000"/>
          </a:solidFill>
        </p:spPr>
        <p:txBody>
          <a:bodyPr>
            <a:normAutofit/>
          </a:bodyPr>
          <a:lstStyle/>
          <a:p>
            <a:pPr algn="ctr" rtl="1"/>
            <a:r>
              <a:rPr lang="fa-IR" sz="2400" dirty="0">
                <a:solidFill>
                  <a:schemeClr val="bg1"/>
                </a:solidFill>
              </a:rPr>
              <a:t>نقش رطوبت در بهبود زخم</a:t>
            </a:r>
          </a:p>
        </p:txBody>
      </p:sp>
      <p:sp>
        <p:nvSpPr>
          <p:cNvPr id="3" name="Content Placeholder 2">
            <a:extLst>
              <a:ext uri="{FF2B5EF4-FFF2-40B4-BE49-F238E27FC236}">
                <a16:creationId xmlns="" xmlns:a16="http://schemas.microsoft.com/office/drawing/2014/main" id="{85C29C66-606E-CAE4-6D86-18068E829F38}"/>
              </a:ext>
            </a:extLst>
          </p:cNvPr>
          <p:cNvSpPr>
            <a:spLocks noGrp="1"/>
          </p:cNvSpPr>
          <p:nvPr>
            <p:ph idx="1"/>
          </p:nvPr>
        </p:nvSpPr>
        <p:spPr/>
        <p:txBody>
          <a:bodyPr>
            <a:normAutofit fontScale="85000" lnSpcReduction="20000"/>
          </a:bodyPr>
          <a:lstStyle/>
          <a:p>
            <a:pPr algn="r" rtl="1"/>
            <a:r>
              <a:rPr lang="fa-IR" dirty="0">
                <a:solidFill>
                  <a:srgbClr val="0070C0"/>
                </a:solidFill>
              </a:rPr>
              <a:t>تعادل رطوبت </a:t>
            </a:r>
            <a:r>
              <a:rPr lang="fa-IR" dirty="0"/>
              <a:t>یک عامل مهم در بهبود زخم است، زیرا به طور مستقیم بر </a:t>
            </a:r>
            <a:r>
              <a:rPr lang="fa-IR" dirty="0">
                <a:solidFill>
                  <a:srgbClr val="00B050"/>
                </a:solidFill>
              </a:rPr>
              <a:t>فعالیت های سلولی و فرآیندهای بیوشیمیایی</a:t>
            </a:r>
            <a:r>
              <a:rPr lang="fa-IR" dirty="0"/>
              <a:t> لازم برای ترمیم بافت تأثیر می گذارد. </a:t>
            </a:r>
          </a:p>
          <a:p>
            <a:pPr algn="r" rtl="1"/>
            <a:r>
              <a:rPr lang="fa-IR" dirty="0"/>
              <a:t>سطح بهینه رطوبت، </a:t>
            </a:r>
            <a:r>
              <a:rPr lang="fa-IR" dirty="0">
                <a:solidFill>
                  <a:srgbClr val="00B050"/>
                </a:solidFill>
              </a:rPr>
              <a:t>دبریدمان اتولیتیک </a:t>
            </a:r>
            <a:r>
              <a:rPr lang="fa-IR" dirty="0"/>
              <a:t>را تسهیل می‌کند و به </a:t>
            </a:r>
            <a:r>
              <a:rPr lang="fa-IR" dirty="0">
                <a:solidFill>
                  <a:srgbClr val="00B050"/>
                </a:solidFill>
              </a:rPr>
              <a:t>آنزیم‌های درون‌زا </a:t>
            </a:r>
            <a:r>
              <a:rPr lang="fa-IR" dirty="0"/>
              <a:t>اجازه می‌دهد بافت‌های مرده را به طور موثر هضم کنند. </a:t>
            </a:r>
          </a:p>
          <a:p>
            <a:pPr algn="r" rtl="1"/>
            <a:r>
              <a:rPr lang="fa-IR" dirty="0"/>
              <a:t>یک محیط مرطوب همچنین از </a:t>
            </a:r>
            <a:r>
              <a:rPr lang="fa-IR" dirty="0">
                <a:solidFill>
                  <a:srgbClr val="00B050"/>
                </a:solidFill>
              </a:rPr>
              <a:t>رگ زایی، تشکیل رگ های خونی جدید</a:t>
            </a:r>
            <a:r>
              <a:rPr lang="fa-IR" dirty="0"/>
              <a:t>، که برای رساندن مواد مغذی و اکسیژن به بستر زخم ضروری است، پشتیبانی می کند. </a:t>
            </a:r>
          </a:p>
          <a:p>
            <a:pPr algn="r" rtl="1"/>
            <a:r>
              <a:rPr lang="fa-IR" dirty="0"/>
              <a:t>علاوه بر این، رطوبت </a:t>
            </a:r>
            <a:r>
              <a:rPr lang="fa-IR" dirty="0">
                <a:solidFill>
                  <a:srgbClr val="0070C0"/>
                </a:solidFill>
              </a:rPr>
              <a:t>به حفظ دمایی </a:t>
            </a:r>
            <a:r>
              <a:rPr lang="fa-IR" dirty="0"/>
              <a:t>کمک می کند که </a:t>
            </a:r>
            <a:r>
              <a:rPr lang="fa-IR" dirty="0">
                <a:solidFill>
                  <a:srgbClr val="00B050"/>
                </a:solidFill>
              </a:rPr>
              <a:t>تکثیر فیبروبلاست و سنتز کلاژن</a:t>
            </a:r>
            <a:r>
              <a:rPr lang="fa-IR" dirty="0"/>
              <a:t>، اجزای کلیدی </a:t>
            </a:r>
            <a:r>
              <a:rPr lang="fa-IR" dirty="0">
                <a:solidFill>
                  <a:srgbClr val="00B050"/>
                </a:solidFill>
              </a:rPr>
              <a:t>ماتریکس خارج سلولی و بافت گرانولاسیون </a:t>
            </a:r>
            <a:r>
              <a:rPr lang="fa-IR" dirty="0"/>
              <a:t>را افزایش می دهد. </a:t>
            </a:r>
          </a:p>
          <a:p>
            <a:pPr algn="r" rtl="1"/>
            <a:r>
              <a:rPr lang="fa-IR" dirty="0"/>
              <a:t>اگرچه  یک بستر زخم بیش از حد خشک منجر به خشک شدن بافت و مرگ سلولی شود، در عین حال </a:t>
            </a:r>
            <a:r>
              <a:rPr lang="fa-IR" dirty="0">
                <a:solidFill>
                  <a:srgbClr val="0070C0"/>
                </a:solidFill>
              </a:rPr>
              <a:t>رطوبت بیش از حد </a:t>
            </a:r>
            <a:r>
              <a:rPr lang="fa-IR" dirty="0"/>
              <a:t>می تواند باعث </a:t>
            </a:r>
            <a:r>
              <a:rPr lang="fa-IR" dirty="0">
                <a:solidFill>
                  <a:srgbClr val="00B050"/>
                </a:solidFill>
              </a:rPr>
              <a:t>خیساندن و جلوگیری از مهاجرت کراتینوسیت </a:t>
            </a:r>
            <a:r>
              <a:rPr lang="fa-IR" dirty="0"/>
              <a:t>شود.</a:t>
            </a:r>
          </a:p>
          <a:p>
            <a:pPr algn="r" rtl="1"/>
            <a:r>
              <a:rPr lang="fa-IR" dirty="0">
                <a:solidFill>
                  <a:srgbClr val="FF00FF"/>
                </a:solidFill>
              </a:rPr>
              <a:t>این جنبه از مراقبت از زخم در</a:t>
            </a:r>
            <a:r>
              <a:rPr lang="en-US" dirty="0">
                <a:solidFill>
                  <a:srgbClr val="FF00FF"/>
                </a:solidFill>
              </a:rPr>
              <a:t>”M”</a:t>
            </a:r>
            <a:r>
              <a:rPr lang="fa-IR" dirty="0">
                <a:solidFill>
                  <a:srgbClr val="FF00FF"/>
                </a:solidFill>
              </a:rPr>
              <a:t>  </a:t>
            </a:r>
            <a:r>
              <a:rPr lang="en-US" dirty="0">
                <a:solidFill>
                  <a:srgbClr val="FF00FF"/>
                </a:solidFill>
              </a:rPr>
              <a:t> </a:t>
            </a:r>
            <a:r>
              <a:rPr lang="fa-IR" dirty="0">
                <a:solidFill>
                  <a:srgbClr val="FF00FF"/>
                </a:solidFill>
              </a:rPr>
              <a:t>چارچوب </a:t>
            </a:r>
            <a:r>
              <a:rPr lang="en-US" dirty="0">
                <a:solidFill>
                  <a:srgbClr val="FF00FF"/>
                </a:solidFill>
              </a:rPr>
              <a:t>TIME </a:t>
            </a:r>
            <a:r>
              <a:rPr lang="fa-IR" dirty="0">
                <a:solidFill>
                  <a:srgbClr val="FF00FF"/>
                </a:solidFill>
              </a:rPr>
              <a:t>گنجانده شده است، و اهمیت انتخاب های پانسمان مناسب برای مدیریت اگزودا و حفظ سطح رطوبت مناسب برای هر مرحله از فرآیند بهبود را برجسته می کند.</a:t>
            </a:r>
          </a:p>
        </p:txBody>
      </p:sp>
      <p:sp>
        <p:nvSpPr>
          <p:cNvPr id="4" name="Oval 3">
            <a:extLst>
              <a:ext uri="{FF2B5EF4-FFF2-40B4-BE49-F238E27FC236}">
                <a16:creationId xmlns="" xmlns:a16="http://schemas.microsoft.com/office/drawing/2014/main" id="{B5F8A298-F975-EB27-2946-B91B39AC6D10}"/>
              </a:ext>
            </a:extLst>
          </p:cNvPr>
          <p:cNvSpPr/>
          <p:nvPr/>
        </p:nvSpPr>
        <p:spPr>
          <a:xfrm>
            <a:off x="8451112" y="311961"/>
            <a:ext cx="2902688" cy="111653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bg1"/>
                </a:solidFill>
              </a:rPr>
              <a:t>تعادل رطوبت</a:t>
            </a:r>
          </a:p>
        </p:txBody>
      </p:sp>
      <p:sp>
        <p:nvSpPr>
          <p:cNvPr id="5" name="Rectangle: Rounded Corners 4">
            <a:extLst>
              <a:ext uri="{FF2B5EF4-FFF2-40B4-BE49-F238E27FC236}">
                <a16:creationId xmlns="" xmlns:a16="http://schemas.microsoft.com/office/drawing/2014/main" id="{1553B40B-ACC1-5884-71F4-3B352B1B5E48}"/>
              </a:ext>
            </a:extLst>
          </p:cNvPr>
          <p:cNvSpPr/>
          <p:nvPr/>
        </p:nvSpPr>
        <p:spPr>
          <a:xfrm>
            <a:off x="7708605" y="149409"/>
            <a:ext cx="914400" cy="91440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7200" dirty="0">
                <a:solidFill>
                  <a:schemeClr val="tx1"/>
                </a:solidFill>
              </a:rPr>
              <a:t>M</a:t>
            </a:r>
            <a:endParaRPr lang="fa-IR" sz="7200" dirty="0">
              <a:solidFill>
                <a:schemeClr val="tx1"/>
              </a:solidFill>
            </a:endParaRPr>
          </a:p>
        </p:txBody>
      </p:sp>
    </p:spTree>
    <p:extLst>
      <p:ext uri="{BB962C8B-B14F-4D97-AF65-F5344CB8AC3E}">
        <p14:creationId xmlns:p14="http://schemas.microsoft.com/office/powerpoint/2010/main" val="3903067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4E1586-6ECF-B1B1-BCBF-01977A3F6FB3}"/>
              </a:ext>
            </a:extLst>
          </p:cNvPr>
          <p:cNvSpPr>
            <a:spLocks noGrp="1"/>
          </p:cNvSpPr>
          <p:nvPr>
            <p:ph type="title"/>
          </p:nvPr>
        </p:nvSpPr>
        <p:spPr>
          <a:xfrm>
            <a:off x="5819554" y="996174"/>
            <a:ext cx="3211033" cy="829451"/>
          </a:xfrm>
          <a:solidFill>
            <a:srgbClr val="C00000"/>
          </a:solidFill>
        </p:spPr>
        <p:txBody>
          <a:bodyPr>
            <a:normAutofit/>
          </a:bodyPr>
          <a:lstStyle/>
          <a:p>
            <a:pPr algn="ctr" rtl="1"/>
            <a:r>
              <a:rPr lang="fa-IR" sz="2400" dirty="0">
                <a:solidFill>
                  <a:schemeClr val="bg1"/>
                </a:solidFill>
              </a:rPr>
              <a:t>نحوه دستیابی و حفظ سطح رطوبت مطلوب</a:t>
            </a:r>
          </a:p>
        </p:txBody>
      </p:sp>
      <p:sp>
        <p:nvSpPr>
          <p:cNvPr id="3" name="Content Placeholder 2">
            <a:extLst>
              <a:ext uri="{FF2B5EF4-FFF2-40B4-BE49-F238E27FC236}">
                <a16:creationId xmlns="" xmlns:a16="http://schemas.microsoft.com/office/drawing/2014/main" id="{28EFCA89-B996-1674-4192-19F5F7E589D6}"/>
              </a:ext>
            </a:extLst>
          </p:cNvPr>
          <p:cNvSpPr>
            <a:spLocks noGrp="1"/>
          </p:cNvSpPr>
          <p:nvPr>
            <p:ph idx="1"/>
          </p:nvPr>
        </p:nvSpPr>
        <p:spPr/>
        <p:txBody>
          <a:bodyPr>
            <a:normAutofit fontScale="77500" lnSpcReduction="20000"/>
          </a:bodyPr>
          <a:lstStyle/>
          <a:p>
            <a:pPr algn="r" rtl="1"/>
            <a:r>
              <a:rPr lang="fa-IR" dirty="0">
                <a:solidFill>
                  <a:srgbClr val="0070C0"/>
                </a:solidFill>
              </a:rPr>
              <a:t>دستیابی و حفظ سطح رطوبت </a:t>
            </a:r>
            <a:r>
              <a:rPr lang="fa-IR" dirty="0"/>
              <a:t>مطلوب در محیط زخم شامل استفاده از پانسمان های پیشرفته زخم است که می تواند ترشحات اضافی را جذب کند و در عین حال رطوبت کافی را برای جلوگیری از خشک شدن زخم حفظ کند. </a:t>
            </a:r>
          </a:p>
          <a:p>
            <a:pPr algn="r" rtl="1"/>
            <a:r>
              <a:rPr lang="fa-IR" dirty="0">
                <a:solidFill>
                  <a:srgbClr val="00B050"/>
                </a:solidFill>
              </a:rPr>
              <a:t>هیدروکلوئیدها، هیدروژل‌ها و پانسمان‌های فوم</a:t>
            </a:r>
            <a:r>
              <a:rPr lang="fa-IR" dirty="0"/>
              <a:t> نمونه‌هایی از پانسمان‌های نگهدارنده رطوبت هستند که یک محیط درمانی مرطوب را برای مهاجرت و تکثیر سلولی فراهم می‌کنند.</a:t>
            </a:r>
          </a:p>
          <a:p>
            <a:pPr algn="r" rtl="1"/>
            <a:r>
              <a:rPr lang="fa-IR" dirty="0"/>
              <a:t> علاوه بر این، </a:t>
            </a:r>
            <a:r>
              <a:rPr lang="fa-IR" dirty="0">
                <a:solidFill>
                  <a:srgbClr val="00B050"/>
                </a:solidFill>
              </a:rPr>
              <a:t>پانسمان‌های آلژینات </a:t>
            </a:r>
            <a:r>
              <a:rPr lang="fa-IR" dirty="0"/>
              <a:t>برای زخم‌هایی با ترشح قابل توجهی مفید هستند، زیرا می‌توانند مقادیر زیادی مایع را جذب کرده و یک ژل تشکیل دهند و یک رابط مرطوب را حفظ کنند. </a:t>
            </a:r>
          </a:p>
          <a:p>
            <a:pPr algn="r" rtl="1"/>
            <a:r>
              <a:rPr lang="fa-IR" dirty="0"/>
              <a:t>استفاده از </a:t>
            </a:r>
            <a:r>
              <a:rPr lang="fa-IR" dirty="0">
                <a:solidFill>
                  <a:srgbClr val="00B050"/>
                </a:solidFill>
              </a:rPr>
              <a:t>پانسمان های فیلم نیمه تراوا </a:t>
            </a:r>
            <a:r>
              <a:rPr lang="fa-IR" dirty="0"/>
              <a:t>همچنین می تواند به تنظیم رطوبت با اجازه تبادل اکسیژن و بخار و جلوگیری از آلودگی باکتریایی کمک کند.</a:t>
            </a:r>
          </a:p>
          <a:p>
            <a:pPr algn="r" rtl="1"/>
            <a:r>
              <a:rPr lang="fa-IR" dirty="0"/>
              <a:t> </a:t>
            </a:r>
            <a:r>
              <a:rPr lang="fa-IR" dirty="0">
                <a:solidFill>
                  <a:srgbClr val="0070C0"/>
                </a:solidFill>
              </a:rPr>
              <a:t>ارزیابی منظم زخم و تنظیم نوع پانسمان و دفعات تغییر </a:t>
            </a:r>
            <a:r>
              <a:rPr lang="fa-IR" dirty="0"/>
              <a:t>با توجه به </a:t>
            </a:r>
            <a:r>
              <a:rPr lang="fa-IR" dirty="0">
                <a:solidFill>
                  <a:srgbClr val="00B050"/>
                </a:solidFill>
              </a:rPr>
              <a:t>سطح ترشح زخم و مرحله بهبودی ضروری </a:t>
            </a:r>
            <a:r>
              <a:rPr lang="fa-IR" dirty="0"/>
              <a:t>است. </a:t>
            </a:r>
          </a:p>
          <a:p>
            <a:pPr algn="r" rtl="1"/>
            <a:r>
              <a:rPr lang="fa-IR" dirty="0"/>
              <a:t>این رویکرد مناسب تضمین می‌کند که بستر زخم در سطح رطوبت مطلوب باقی می‌ماند، روند بهبود طبیعی را ارتقا می‌دهد و منجر به نتایج بهتر می‌شود.</a:t>
            </a:r>
          </a:p>
          <a:p>
            <a:pPr algn="r" rtl="1"/>
            <a:r>
              <a:rPr lang="fa-IR" dirty="0"/>
              <a:t> </a:t>
            </a:r>
            <a:r>
              <a:rPr lang="en-US" dirty="0">
                <a:solidFill>
                  <a:srgbClr val="FF00FF"/>
                </a:solidFill>
              </a:rPr>
              <a:t> “M" </a:t>
            </a:r>
            <a:r>
              <a:rPr lang="fa-IR" dirty="0">
                <a:solidFill>
                  <a:srgbClr val="FF00FF"/>
                </a:solidFill>
              </a:rPr>
              <a:t>در چارچوب </a:t>
            </a:r>
            <a:r>
              <a:rPr lang="en-US" dirty="0">
                <a:solidFill>
                  <a:srgbClr val="FF00FF"/>
                </a:solidFill>
              </a:rPr>
              <a:t> TIME </a:t>
            </a:r>
            <a:r>
              <a:rPr lang="fa-IR" dirty="0">
                <a:solidFill>
                  <a:srgbClr val="FF00FF"/>
                </a:solidFill>
              </a:rPr>
              <a:t>بر اهمیت تعادل رطوبت به عنوان یک جنبه پویا و پاسخگو در مدیریت مراقبت از زخم تاکید می کند.</a:t>
            </a:r>
          </a:p>
        </p:txBody>
      </p:sp>
      <p:pic>
        <p:nvPicPr>
          <p:cNvPr id="4" name="Picture 3">
            <a:extLst>
              <a:ext uri="{FF2B5EF4-FFF2-40B4-BE49-F238E27FC236}">
                <a16:creationId xmlns="" xmlns:a16="http://schemas.microsoft.com/office/drawing/2014/main" id="{F943DDCB-CEF7-25F0-72CE-B1C06D3B5D70}"/>
              </a:ext>
            </a:extLst>
          </p:cNvPr>
          <p:cNvPicPr>
            <a:picLocks noChangeAspect="1"/>
          </p:cNvPicPr>
          <p:nvPr/>
        </p:nvPicPr>
        <p:blipFill>
          <a:blip r:embed="rId2"/>
          <a:stretch>
            <a:fillRect/>
          </a:stretch>
        </p:blipFill>
        <p:spPr>
          <a:xfrm>
            <a:off x="8888904" y="581229"/>
            <a:ext cx="2920237" cy="1129573"/>
          </a:xfrm>
          <a:prstGeom prst="rect">
            <a:avLst/>
          </a:prstGeom>
        </p:spPr>
      </p:pic>
      <p:pic>
        <p:nvPicPr>
          <p:cNvPr id="5" name="Picture 4">
            <a:extLst>
              <a:ext uri="{FF2B5EF4-FFF2-40B4-BE49-F238E27FC236}">
                <a16:creationId xmlns="" xmlns:a16="http://schemas.microsoft.com/office/drawing/2014/main" id="{0160092C-5FC6-E704-45E3-4FC1CED376C0}"/>
              </a:ext>
            </a:extLst>
          </p:cNvPr>
          <p:cNvPicPr>
            <a:picLocks noChangeAspect="1"/>
          </p:cNvPicPr>
          <p:nvPr/>
        </p:nvPicPr>
        <p:blipFill>
          <a:blip r:embed="rId3"/>
          <a:stretch>
            <a:fillRect/>
          </a:stretch>
        </p:blipFill>
        <p:spPr>
          <a:xfrm>
            <a:off x="7833491" y="-215701"/>
            <a:ext cx="1883827" cy="1926503"/>
          </a:xfrm>
          <a:prstGeom prst="rect">
            <a:avLst/>
          </a:prstGeom>
        </p:spPr>
      </p:pic>
    </p:spTree>
    <p:extLst>
      <p:ext uri="{BB962C8B-B14F-4D97-AF65-F5344CB8AC3E}">
        <p14:creationId xmlns:p14="http://schemas.microsoft.com/office/powerpoint/2010/main" val="1215441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380565-DE00-EDC8-53BA-43ED65DF5E15}"/>
              </a:ext>
            </a:extLst>
          </p:cNvPr>
          <p:cNvSpPr>
            <a:spLocks noGrp="1"/>
          </p:cNvSpPr>
          <p:nvPr>
            <p:ph type="title"/>
          </p:nvPr>
        </p:nvSpPr>
        <p:spPr/>
        <p:txBody>
          <a:bodyPr/>
          <a:lstStyle/>
          <a:p>
            <a:endParaRPr lang="fa-IR"/>
          </a:p>
        </p:txBody>
      </p:sp>
      <p:pic>
        <p:nvPicPr>
          <p:cNvPr id="7" name="Content Placeholder 6">
            <a:extLst>
              <a:ext uri="{FF2B5EF4-FFF2-40B4-BE49-F238E27FC236}">
                <a16:creationId xmlns="" xmlns:a16="http://schemas.microsoft.com/office/drawing/2014/main" id="{41534049-341E-DDF0-5E39-1ED1341B1020}"/>
              </a:ext>
            </a:extLst>
          </p:cNvPr>
          <p:cNvPicPr>
            <a:picLocks noGrp="1" noChangeAspect="1"/>
          </p:cNvPicPr>
          <p:nvPr>
            <p:ph idx="1"/>
          </p:nvPr>
        </p:nvPicPr>
        <p:blipFill>
          <a:blip r:embed="rId2"/>
          <a:stretch>
            <a:fillRect/>
          </a:stretch>
        </p:blipFill>
        <p:spPr>
          <a:xfrm>
            <a:off x="2343675" y="712382"/>
            <a:ext cx="7504649" cy="5251930"/>
          </a:xfrm>
        </p:spPr>
      </p:pic>
    </p:spTree>
    <p:extLst>
      <p:ext uri="{BB962C8B-B14F-4D97-AF65-F5344CB8AC3E}">
        <p14:creationId xmlns:p14="http://schemas.microsoft.com/office/powerpoint/2010/main" val="4159085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88A409-B7A8-C698-98FE-659AAC7648A9}"/>
              </a:ext>
            </a:extLst>
          </p:cNvPr>
          <p:cNvSpPr>
            <a:spLocks noGrp="1"/>
          </p:cNvSpPr>
          <p:nvPr>
            <p:ph type="title"/>
          </p:nvPr>
        </p:nvSpPr>
        <p:spPr/>
        <p:txBody>
          <a:bodyPr/>
          <a:lstStyle/>
          <a:p>
            <a:endParaRPr lang="fa-IR"/>
          </a:p>
        </p:txBody>
      </p:sp>
      <p:pic>
        <p:nvPicPr>
          <p:cNvPr id="4" name="Content Placeholder 3">
            <a:extLst>
              <a:ext uri="{FF2B5EF4-FFF2-40B4-BE49-F238E27FC236}">
                <a16:creationId xmlns="" xmlns:a16="http://schemas.microsoft.com/office/drawing/2014/main" id="{FD6CFA15-46E7-22C9-D4F0-7F75FD085191}"/>
              </a:ext>
            </a:extLst>
          </p:cNvPr>
          <p:cNvPicPr>
            <a:picLocks noGrp="1" noChangeAspect="1"/>
          </p:cNvPicPr>
          <p:nvPr>
            <p:ph idx="1"/>
          </p:nvPr>
        </p:nvPicPr>
        <p:blipFill>
          <a:blip r:embed="rId2"/>
          <a:stretch>
            <a:fillRect/>
          </a:stretch>
        </p:blipFill>
        <p:spPr>
          <a:xfrm>
            <a:off x="3492186" y="825746"/>
            <a:ext cx="5207627" cy="5568016"/>
          </a:xfrm>
          <a:prstGeom prst="rect">
            <a:avLst/>
          </a:prstGeom>
        </p:spPr>
      </p:pic>
    </p:spTree>
    <p:extLst>
      <p:ext uri="{BB962C8B-B14F-4D97-AF65-F5344CB8AC3E}">
        <p14:creationId xmlns:p14="http://schemas.microsoft.com/office/powerpoint/2010/main" val="845144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24FB03-0856-032E-9F15-DACB26526294}"/>
              </a:ext>
            </a:extLst>
          </p:cNvPr>
          <p:cNvSpPr>
            <a:spLocks noGrp="1"/>
          </p:cNvSpPr>
          <p:nvPr>
            <p:ph type="title"/>
          </p:nvPr>
        </p:nvSpPr>
        <p:spPr>
          <a:xfrm>
            <a:off x="4240619" y="1024454"/>
            <a:ext cx="4648200" cy="648586"/>
          </a:xfrm>
          <a:solidFill>
            <a:srgbClr val="C00000"/>
          </a:solidFill>
        </p:spPr>
        <p:txBody>
          <a:bodyPr>
            <a:normAutofit fontScale="90000"/>
          </a:bodyPr>
          <a:lstStyle/>
          <a:p>
            <a:pPr algn="ctr" rtl="1"/>
            <a:r>
              <a:rPr lang="fa-IR" sz="2700" dirty="0">
                <a:solidFill>
                  <a:schemeClr val="bg1"/>
                </a:solidFill>
              </a:rPr>
              <a:t/>
            </a:r>
            <a:br>
              <a:rPr lang="fa-IR" sz="2700" dirty="0">
                <a:solidFill>
                  <a:schemeClr val="bg1"/>
                </a:solidFill>
              </a:rPr>
            </a:br>
            <a:r>
              <a:rPr lang="fa-IR" sz="2700" dirty="0">
                <a:solidFill>
                  <a:schemeClr val="bg1"/>
                </a:solidFill>
              </a:rPr>
              <a:t>استراتژی هایی برای ارتقای پیشرفت لبه زخم</a:t>
            </a:r>
            <a:r>
              <a:rPr lang="en-US" dirty="0"/>
              <a:t/>
            </a:r>
            <a:br>
              <a:rPr lang="en-US" dirty="0"/>
            </a:br>
            <a:endParaRPr lang="fa-IR" dirty="0"/>
          </a:p>
        </p:txBody>
      </p:sp>
      <p:sp>
        <p:nvSpPr>
          <p:cNvPr id="3" name="Content Placeholder 2">
            <a:extLst>
              <a:ext uri="{FF2B5EF4-FFF2-40B4-BE49-F238E27FC236}">
                <a16:creationId xmlns="" xmlns:a16="http://schemas.microsoft.com/office/drawing/2014/main" id="{7B597014-52EE-6131-6D45-510E92A21455}"/>
              </a:ext>
            </a:extLst>
          </p:cNvPr>
          <p:cNvSpPr>
            <a:spLocks noGrp="1"/>
          </p:cNvSpPr>
          <p:nvPr>
            <p:ph idx="1"/>
          </p:nvPr>
        </p:nvSpPr>
        <p:spPr/>
        <p:txBody>
          <a:bodyPr>
            <a:normAutofit fontScale="85000" lnSpcReduction="20000"/>
          </a:bodyPr>
          <a:lstStyle/>
          <a:p>
            <a:pPr algn="r" rtl="1"/>
            <a:r>
              <a:rPr lang="fa-IR" dirty="0">
                <a:solidFill>
                  <a:srgbClr val="FF00FF"/>
                </a:solidFill>
              </a:rPr>
              <a:t>کمک به پیشرفت لبه زخم یک هدف کلیدی در درمان زخم های مزمن است و بخشی جدایی ناپذیر از مولفه “</a:t>
            </a:r>
            <a:r>
              <a:rPr lang="en-US" dirty="0">
                <a:solidFill>
                  <a:srgbClr val="FF00FF"/>
                </a:solidFill>
              </a:rPr>
              <a:t> “ E </a:t>
            </a:r>
            <a:r>
              <a:rPr lang="fa-IR" dirty="0">
                <a:solidFill>
                  <a:srgbClr val="FF00FF"/>
                </a:solidFill>
              </a:rPr>
              <a:t>در چارچوب</a:t>
            </a:r>
            <a:r>
              <a:rPr lang="en-US" dirty="0">
                <a:solidFill>
                  <a:srgbClr val="FF00FF"/>
                </a:solidFill>
              </a:rPr>
              <a:t>  TIME </a:t>
            </a:r>
            <a:r>
              <a:rPr lang="fa-IR" dirty="0">
                <a:solidFill>
                  <a:srgbClr val="FF00FF"/>
                </a:solidFill>
              </a:rPr>
              <a:t>است. </a:t>
            </a:r>
          </a:p>
          <a:p>
            <a:pPr algn="r" rtl="1"/>
            <a:r>
              <a:rPr lang="fa-IR" dirty="0"/>
              <a:t>استراتژی‌های </a:t>
            </a:r>
            <a:r>
              <a:rPr lang="fa-IR" dirty="0">
                <a:solidFill>
                  <a:srgbClr val="0070C0"/>
                </a:solidFill>
              </a:rPr>
              <a:t>کمک به پیشرفت لبه زخم </a:t>
            </a:r>
            <a:r>
              <a:rPr lang="fa-IR" dirty="0"/>
              <a:t>شامل ایجاد </a:t>
            </a:r>
            <a:r>
              <a:rPr lang="fa-IR" dirty="0">
                <a:solidFill>
                  <a:srgbClr val="00B050"/>
                </a:solidFill>
              </a:rPr>
              <a:t>محیطی مناسب برای مهاجرت و تکثیر سلولی </a:t>
            </a:r>
            <a:r>
              <a:rPr lang="fa-IR" dirty="0"/>
              <a:t>است. </a:t>
            </a:r>
            <a:r>
              <a:rPr lang="fa-IR" dirty="0">
                <a:solidFill>
                  <a:srgbClr val="00B050"/>
                </a:solidFill>
              </a:rPr>
              <a:t>درمان زخم با فشار منفی</a:t>
            </a:r>
            <a:r>
              <a:rPr lang="en-US" dirty="0">
                <a:solidFill>
                  <a:srgbClr val="00B050"/>
                </a:solidFill>
              </a:rPr>
              <a:t>( NPWT) </a:t>
            </a:r>
            <a:r>
              <a:rPr lang="fa-IR" dirty="0">
                <a:solidFill>
                  <a:srgbClr val="00B050"/>
                </a:solidFill>
              </a:rPr>
              <a:t> </a:t>
            </a:r>
            <a:r>
              <a:rPr lang="fa-IR" dirty="0"/>
              <a:t>تکنیکی است که به طور گسترده مورد استفاده قرار می گیرد و به </a:t>
            </a:r>
            <a:r>
              <a:rPr lang="fa-IR" dirty="0">
                <a:solidFill>
                  <a:srgbClr val="00B050"/>
                </a:solidFill>
              </a:rPr>
              <a:t>تشکیل بافت گرانوله و نزدیک شدن لبه های زخم </a:t>
            </a:r>
            <a:r>
              <a:rPr lang="fa-IR" dirty="0"/>
              <a:t>کمک می کند.</a:t>
            </a:r>
          </a:p>
          <a:p>
            <a:pPr algn="r" rtl="1"/>
            <a:r>
              <a:rPr lang="fa-IR" dirty="0"/>
              <a:t>استفاده از </a:t>
            </a:r>
            <a:r>
              <a:rPr lang="fa-IR" dirty="0">
                <a:solidFill>
                  <a:srgbClr val="00B050"/>
                </a:solidFill>
              </a:rPr>
              <a:t>فاکتورهای رشد و پروتئین های ماتریکس خارج سلولی </a:t>
            </a:r>
            <a:r>
              <a:rPr lang="fa-IR" dirty="0"/>
              <a:t>نیز می تواند فعالیت های سلولی ضروری برای بسته شدن زخم را تحریک کند. </a:t>
            </a:r>
          </a:p>
          <a:p>
            <a:pPr algn="r" rtl="1"/>
            <a:r>
              <a:rPr lang="fa-IR" dirty="0">
                <a:solidFill>
                  <a:srgbClr val="00B050"/>
                </a:solidFill>
              </a:rPr>
              <a:t>پانسمان های غیر چسبنده </a:t>
            </a:r>
            <a:r>
              <a:rPr lang="fa-IR" dirty="0"/>
              <a:t>می توانند از بستر زخم محافظت کنند در حالی که به سلول های اپیتلیال اجازه می دهند در سراسر سطح مهاجرت کنند.</a:t>
            </a:r>
          </a:p>
          <a:p>
            <a:pPr algn="r" rtl="1"/>
            <a:r>
              <a:rPr lang="fa-IR" dirty="0"/>
              <a:t> علاوه بر این، </a:t>
            </a:r>
            <a:r>
              <a:rPr lang="fa-IR" dirty="0">
                <a:solidFill>
                  <a:srgbClr val="00B050"/>
                </a:solidFill>
              </a:rPr>
              <a:t>تکنیک‌های کاهنده فشار</a:t>
            </a:r>
            <a:r>
              <a:rPr lang="fa-IR" dirty="0"/>
              <a:t>، برای کاهش فشار و نیروهای شیرینگ که می‌توانند مانع پیشروی لبه شوند، استفاده می‌شوند.</a:t>
            </a:r>
          </a:p>
          <a:p>
            <a:pPr algn="r" rtl="1"/>
            <a:r>
              <a:rPr lang="fa-IR" dirty="0"/>
              <a:t> </a:t>
            </a:r>
            <a:r>
              <a:rPr lang="fa-IR" dirty="0">
                <a:solidFill>
                  <a:srgbClr val="00B050"/>
                </a:solidFill>
              </a:rPr>
              <a:t>دبریدمان منظم برای برداشتن لبه‌های هیپرکراتوز </a:t>
            </a:r>
            <a:r>
              <a:rPr lang="fa-IR" dirty="0"/>
              <a:t>نیز می‌تواند مفید باشد. این استراتژی‌ها مبتنی بر درک کامل پاتوفیزیولوژی زخم هستند و بر اساس نیازهای بیمار طراحی شده‌اند و تضمین می‌کنند که لبه‌های زخم به سمت بهبودی به شیوه‌ای بهینه حرکت می‌کنند.</a:t>
            </a:r>
          </a:p>
        </p:txBody>
      </p:sp>
      <p:sp>
        <p:nvSpPr>
          <p:cNvPr id="4" name="Oval 3">
            <a:extLst>
              <a:ext uri="{FF2B5EF4-FFF2-40B4-BE49-F238E27FC236}">
                <a16:creationId xmlns="" xmlns:a16="http://schemas.microsoft.com/office/drawing/2014/main" id="{AD8EC849-F69C-9476-A744-2AFDDB92055B}"/>
              </a:ext>
            </a:extLst>
          </p:cNvPr>
          <p:cNvSpPr/>
          <p:nvPr/>
        </p:nvSpPr>
        <p:spPr>
          <a:xfrm>
            <a:off x="8780721" y="460929"/>
            <a:ext cx="2573079" cy="1212111"/>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bg1"/>
                </a:solidFill>
              </a:rPr>
              <a:t>لبه زخم</a:t>
            </a:r>
          </a:p>
        </p:txBody>
      </p:sp>
      <p:sp>
        <p:nvSpPr>
          <p:cNvPr id="5" name="Rectangle: Rounded Corners 4">
            <a:extLst>
              <a:ext uri="{FF2B5EF4-FFF2-40B4-BE49-F238E27FC236}">
                <a16:creationId xmlns="" xmlns:a16="http://schemas.microsoft.com/office/drawing/2014/main" id="{C007323D-C633-4AE8-F0C6-E79EF9958B71}"/>
              </a:ext>
            </a:extLst>
          </p:cNvPr>
          <p:cNvSpPr/>
          <p:nvPr/>
        </p:nvSpPr>
        <p:spPr>
          <a:xfrm>
            <a:off x="8059479" y="152584"/>
            <a:ext cx="914400" cy="91440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7200" dirty="0">
                <a:solidFill>
                  <a:schemeClr val="tx1"/>
                </a:solidFill>
              </a:rPr>
              <a:t>E</a:t>
            </a:r>
            <a:endParaRPr lang="fa-IR" sz="7200" dirty="0">
              <a:solidFill>
                <a:schemeClr val="tx1"/>
              </a:solidFill>
            </a:endParaRPr>
          </a:p>
        </p:txBody>
      </p:sp>
    </p:spTree>
    <p:extLst>
      <p:ext uri="{BB962C8B-B14F-4D97-AF65-F5344CB8AC3E}">
        <p14:creationId xmlns:p14="http://schemas.microsoft.com/office/powerpoint/2010/main" val="3481595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47ADE2-BE97-BAC2-974C-F296C805821E}"/>
              </a:ext>
            </a:extLst>
          </p:cNvPr>
          <p:cNvSpPr>
            <a:spLocks noGrp="1"/>
          </p:cNvSpPr>
          <p:nvPr>
            <p:ph type="title"/>
          </p:nvPr>
        </p:nvSpPr>
        <p:spPr>
          <a:xfrm>
            <a:off x="5601586" y="953478"/>
            <a:ext cx="3297865" cy="687533"/>
          </a:xfrm>
          <a:solidFill>
            <a:srgbClr val="C00000"/>
          </a:solidFill>
        </p:spPr>
        <p:txBody>
          <a:bodyPr>
            <a:normAutofit fontScale="90000"/>
          </a:bodyPr>
          <a:lstStyle/>
          <a:p>
            <a:pPr algn="ctr" rtl="1"/>
            <a:r>
              <a:rPr lang="fa-IR" dirty="0">
                <a:solidFill>
                  <a:srgbClr val="C00000"/>
                </a:solidFill>
              </a:rPr>
              <a:t> </a:t>
            </a:r>
            <a:br>
              <a:rPr lang="fa-IR" dirty="0">
                <a:solidFill>
                  <a:srgbClr val="C00000"/>
                </a:solidFill>
              </a:rPr>
            </a:br>
            <a:r>
              <a:rPr lang="fa-IR" sz="2400" dirty="0">
                <a:solidFill>
                  <a:schemeClr val="bg1"/>
                </a:solidFill>
              </a:rPr>
              <a:t>اهمیت حفظ سلامت لبه های زخم</a:t>
            </a:r>
            <a:r>
              <a:rPr lang="en-US" dirty="0"/>
              <a:t/>
            </a:r>
            <a:br>
              <a:rPr lang="en-US" dirty="0"/>
            </a:br>
            <a:endParaRPr lang="fa-IR" dirty="0"/>
          </a:p>
        </p:txBody>
      </p:sp>
      <p:sp>
        <p:nvSpPr>
          <p:cNvPr id="3" name="Content Placeholder 2">
            <a:extLst>
              <a:ext uri="{FF2B5EF4-FFF2-40B4-BE49-F238E27FC236}">
                <a16:creationId xmlns="" xmlns:a16="http://schemas.microsoft.com/office/drawing/2014/main" id="{613C80E6-E033-5C69-0FE4-11E6FA4F7A13}"/>
              </a:ext>
            </a:extLst>
          </p:cNvPr>
          <p:cNvSpPr>
            <a:spLocks noGrp="1"/>
          </p:cNvSpPr>
          <p:nvPr>
            <p:ph idx="1"/>
          </p:nvPr>
        </p:nvSpPr>
        <p:spPr/>
        <p:txBody>
          <a:bodyPr>
            <a:normAutofit fontScale="92500" lnSpcReduction="20000"/>
          </a:bodyPr>
          <a:lstStyle/>
          <a:p>
            <a:pPr algn="r" rtl="1"/>
            <a:r>
              <a:rPr lang="fa-IR" dirty="0">
                <a:solidFill>
                  <a:srgbClr val="0070C0"/>
                </a:solidFill>
              </a:rPr>
              <a:t>حفظ لبه های زخم </a:t>
            </a:r>
            <a:r>
              <a:rPr lang="fa-IR" dirty="0"/>
              <a:t>یکی از جنبه های اساسی مراقبت  برای </a:t>
            </a:r>
            <a:r>
              <a:rPr lang="fa-IR" dirty="0">
                <a:solidFill>
                  <a:srgbClr val="00B050"/>
                </a:solidFill>
              </a:rPr>
              <a:t>اپیتلیال شدن</a:t>
            </a:r>
            <a:r>
              <a:rPr lang="fa-IR" dirty="0"/>
              <a:t>، فرآیندی که سلول های اپیتلیال مهاجرت می کنند، تکثیر می شوند و تمایز می یابند تا سطح زخم را بپوشانند، بسیار مهم است.</a:t>
            </a:r>
          </a:p>
          <a:p>
            <a:pPr algn="r" rtl="1"/>
            <a:r>
              <a:rPr lang="fa-IR" dirty="0"/>
              <a:t> لبه‌های سالم،  </a:t>
            </a:r>
            <a:r>
              <a:rPr lang="fa-IR" dirty="0">
                <a:solidFill>
                  <a:srgbClr val="00B050"/>
                </a:solidFill>
              </a:rPr>
              <a:t>بستری پایدار </a:t>
            </a:r>
            <a:r>
              <a:rPr lang="fa-IR" dirty="0"/>
              <a:t>برای این سلول‌ها فراهم می‌کنند تا بر روی بستر زخم پیشروی کنند. </a:t>
            </a:r>
          </a:p>
          <a:p>
            <a:pPr algn="r" rtl="1"/>
            <a:r>
              <a:rPr lang="fa-IR" dirty="0"/>
              <a:t>در مقابل، </a:t>
            </a:r>
            <a:r>
              <a:rPr lang="fa-IR" dirty="0">
                <a:solidFill>
                  <a:srgbClr val="0070C0"/>
                </a:solidFill>
              </a:rPr>
              <a:t>لبه‌های آسیب‌دیده </a:t>
            </a:r>
            <a:r>
              <a:rPr lang="fa-IR" dirty="0">
                <a:solidFill>
                  <a:srgbClr val="00B050"/>
                </a:solidFill>
              </a:rPr>
              <a:t>نظیرخیسانده، پینه‌دار یا نکروزه   </a:t>
            </a:r>
            <a:r>
              <a:rPr lang="fa-IR" dirty="0"/>
              <a:t>می‌توانند با ایجاد یک </a:t>
            </a:r>
            <a:r>
              <a:rPr lang="fa-IR" dirty="0">
                <a:solidFill>
                  <a:srgbClr val="00B050"/>
                </a:solidFill>
              </a:rPr>
              <a:t>مانع فیزیکی</a:t>
            </a:r>
            <a:r>
              <a:rPr lang="fa-IR" dirty="0"/>
              <a:t> برای مهاجرت سلولی، روند بهبودی را متوقف کنند.</a:t>
            </a:r>
          </a:p>
          <a:p>
            <a:pPr algn="r" rtl="1"/>
            <a:r>
              <a:rPr lang="fa-IR" dirty="0"/>
              <a:t> لبه های ناسالم زخم را مستعد ابتلا به</a:t>
            </a:r>
            <a:r>
              <a:rPr lang="fa-IR" dirty="0">
                <a:solidFill>
                  <a:srgbClr val="00B050"/>
                </a:solidFill>
              </a:rPr>
              <a:t> عفونت و روند ترمیم </a:t>
            </a:r>
            <a:r>
              <a:rPr lang="fa-IR" dirty="0"/>
              <a:t>را مختل کنند. </a:t>
            </a:r>
          </a:p>
          <a:p>
            <a:pPr algn="r" rtl="1"/>
            <a:r>
              <a:rPr lang="fa-IR" dirty="0">
                <a:solidFill>
                  <a:srgbClr val="0070C0"/>
                </a:solidFill>
              </a:rPr>
              <a:t>استراتژی‌های حفظ سلامت لبه‌های زخم </a:t>
            </a:r>
            <a:r>
              <a:rPr lang="fa-IR" dirty="0"/>
              <a:t>شامل </a:t>
            </a:r>
            <a:r>
              <a:rPr lang="fa-IR" dirty="0">
                <a:solidFill>
                  <a:srgbClr val="00B050"/>
                </a:solidFill>
              </a:rPr>
              <a:t>دبریدمان منظم، محافظت در برابر ضربه‌های خارجی و استفاده از پانسمان‌های </a:t>
            </a:r>
            <a:r>
              <a:rPr lang="fa-IR" dirty="0"/>
              <a:t>مناسب است که از محیط مرطوب زخم پشتیبانی می‌کند. </a:t>
            </a:r>
          </a:p>
          <a:p>
            <a:pPr algn="r" rtl="1"/>
            <a:r>
              <a:rPr lang="en-US" dirty="0">
                <a:solidFill>
                  <a:srgbClr val="FF00FF"/>
                </a:solidFill>
              </a:rPr>
              <a:t>“E” </a:t>
            </a:r>
            <a:r>
              <a:rPr lang="fa-IR" dirty="0">
                <a:solidFill>
                  <a:srgbClr val="FF00FF"/>
                </a:solidFill>
              </a:rPr>
              <a:t> در چارچوب </a:t>
            </a:r>
            <a:r>
              <a:rPr lang="en-US" dirty="0">
                <a:solidFill>
                  <a:srgbClr val="FF00FF"/>
                </a:solidFill>
              </a:rPr>
              <a:t> TIME </a:t>
            </a:r>
            <a:r>
              <a:rPr lang="fa-IR" dirty="0">
                <a:solidFill>
                  <a:srgbClr val="FF00FF"/>
                </a:solidFill>
              </a:rPr>
              <a:t>بر اهمیت این جنبه تاکید می کند، و تاکید می کند که ارتقای لبه های زخم سالم برای موفقیت کلی استراتژی های مدیریت زخم ضروری است. این رویکرد تضمین می کند که روند بهبود زخم بدون وقفه به سمت بسته شدن موفقیت آمیز پیش می رود.</a:t>
            </a:r>
          </a:p>
        </p:txBody>
      </p:sp>
      <p:pic>
        <p:nvPicPr>
          <p:cNvPr id="4" name="Picture 3">
            <a:extLst>
              <a:ext uri="{FF2B5EF4-FFF2-40B4-BE49-F238E27FC236}">
                <a16:creationId xmlns="" xmlns:a16="http://schemas.microsoft.com/office/drawing/2014/main" id="{F6EFBFDC-B990-0035-E45A-15CC9DD1864B}"/>
              </a:ext>
            </a:extLst>
          </p:cNvPr>
          <p:cNvPicPr>
            <a:picLocks noChangeAspect="1"/>
          </p:cNvPicPr>
          <p:nvPr/>
        </p:nvPicPr>
        <p:blipFill>
          <a:blip r:embed="rId2"/>
          <a:stretch>
            <a:fillRect/>
          </a:stretch>
        </p:blipFill>
        <p:spPr>
          <a:xfrm>
            <a:off x="8762775" y="343825"/>
            <a:ext cx="2591025" cy="1219306"/>
          </a:xfrm>
          <a:prstGeom prst="rect">
            <a:avLst/>
          </a:prstGeom>
        </p:spPr>
      </p:pic>
      <p:pic>
        <p:nvPicPr>
          <p:cNvPr id="5" name="Picture 4">
            <a:extLst>
              <a:ext uri="{FF2B5EF4-FFF2-40B4-BE49-F238E27FC236}">
                <a16:creationId xmlns="" xmlns:a16="http://schemas.microsoft.com/office/drawing/2014/main" id="{AFED1F1E-3474-523F-289C-E3D4716496B8}"/>
              </a:ext>
            </a:extLst>
          </p:cNvPr>
          <p:cNvPicPr>
            <a:picLocks noChangeAspect="1"/>
          </p:cNvPicPr>
          <p:nvPr/>
        </p:nvPicPr>
        <p:blipFill>
          <a:blip r:embed="rId3"/>
          <a:stretch>
            <a:fillRect/>
          </a:stretch>
        </p:blipFill>
        <p:spPr>
          <a:xfrm>
            <a:off x="7682168" y="-193185"/>
            <a:ext cx="1548518" cy="1926503"/>
          </a:xfrm>
          <a:prstGeom prst="rect">
            <a:avLst/>
          </a:prstGeom>
        </p:spPr>
      </p:pic>
    </p:spTree>
    <p:extLst>
      <p:ext uri="{BB962C8B-B14F-4D97-AF65-F5344CB8AC3E}">
        <p14:creationId xmlns:p14="http://schemas.microsoft.com/office/powerpoint/2010/main" val="584472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E5BF27-0B61-EE91-0E6B-C7A5734EC731}"/>
              </a:ext>
            </a:extLst>
          </p:cNvPr>
          <p:cNvSpPr>
            <a:spLocks noGrp="1"/>
          </p:cNvSpPr>
          <p:nvPr>
            <p:ph type="title"/>
          </p:nvPr>
        </p:nvSpPr>
        <p:spPr/>
        <p:txBody>
          <a:bodyPr/>
          <a:lstStyle/>
          <a:p>
            <a:pPr algn="r" rtl="1"/>
            <a:r>
              <a:rPr lang="fa-IR" dirty="0">
                <a:solidFill>
                  <a:srgbClr val="C00000"/>
                </a:solidFill>
              </a:rPr>
              <a:t>مقدمه و بیان اهداف</a:t>
            </a:r>
          </a:p>
        </p:txBody>
      </p:sp>
      <p:sp>
        <p:nvSpPr>
          <p:cNvPr id="3" name="Content Placeholder 2">
            <a:extLst>
              <a:ext uri="{FF2B5EF4-FFF2-40B4-BE49-F238E27FC236}">
                <a16:creationId xmlns="" xmlns:a16="http://schemas.microsoft.com/office/drawing/2014/main" id="{43045AF4-83B5-9237-DE4D-7AF6A3639B97}"/>
              </a:ext>
            </a:extLst>
          </p:cNvPr>
          <p:cNvSpPr>
            <a:spLocks noGrp="1"/>
          </p:cNvSpPr>
          <p:nvPr>
            <p:ph idx="1"/>
          </p:nvPr>
        </p:nvSpPr>
        <p:spPr/>
        <p:txBody>
          <a:bodyPr>
            <a:normAutofit lnSpcReduction="10000"/>
          </a:bodyPr>
          <a:lstStyle/>
          <a:p>
            <a:pPr algn="r" rtl="1"/>
            <a:r>
              <a:rPr lang="fa-IR" dirty="0">
                <a:solidFill>
                  <a:srgbClr val="0070C0"/>
                </a:solidFill>
              </a:rPr>
              <a:t>آماده سازی زخم </a:t>
            </a:r>
            <a:r>
              <a:rPr lang="fa-IR" dirty="0"/>
              <a:t>یک مرحله حیاتی در فرآیند بهبودی است که از طریق یک رویکرد سیستماتیک مدیریت زخم ترمیم زخم را تسریع می کند.</a:t>
            </a:r>
          </a:p>
          <a:p>
            <a:pPr algn="r" rtl="1"/>
            <a:r>
              <a:rPr lang="fa-IR" dirty="0">
                <a:solidFill>
                  <a:srgbClr val="0070C0"/>
                </a:solidFill>
              </a:rPr>
              <a:t>هدف: </a:t>
            </a:r>
            <a:r>
              <a:rPr lang="fa-IR" dirty="0"/>
              <a:t>ایجاد یک محیط  مناسب برای حمایت از فعالیت های  پیچیده ترمیم زخم.</a:t>
            </a:r>
          </a:p>
          <a:p>
            <a:pPr algn="r" rtl="1"/>
            <a:r>
              <a:rPr lang="fa-IR" dirty="0">
                <a:solidFill>
                  <a:srgbClr val="0070C0"/>
                </a:solidFill>
              </a:rPr>
              <a:t>شامل:</a:t>
            </a:r>
            <a:r>
              <a:rPr lang="fa-IR" dirty="0"/>
              <a:t> حذف بافت مرده، مدیریت عفونت و التهاب، دستیابی به تعادل در سطوح رطوبت وکمک به رشد بافت جدید است. </a:t>
            </a:r>
          </a:p>
          <a:p>
            <a:pPr algn="r" rtl="1"/>
            <a:r>
              <a:rPr lang="fa-IR" dirty="0">
                <a:solidFill>
                  <a:srgbClr val="0070C0"/>
                </a:solidFill>
              </a:rPr>
              <a:t>پیامد:</a:t>
            </a:r>
            <a:r>
              <a:rPr lang="fa-IR" dirty="0"/>
              <a:t>تسریع در بهبودی زخم و به حداقل رساندن خطر عوارضی مانند عفونت یا زخم‌های مزمن غیرقابل التیام </a:t>
            </a:r>
          </a:p>
          <a:p>
            <a:pPr marL="0" indent="0" algn="r" rtl="1">
              <a:buNone/>
            </a:pPr>
            <a:r>
              <a:rPr lang="fa-IR" dirty="0">
                <a:solidFill>
                  <a:srgbClr val="FF00FF"/>
                </a:solidFill>
              </a:rPr>
              <a:t>با پایبندی به پروتکل‌های مبتنی بر شواهد مانند چارچوب </a:t>
            </a:r>
            <a:r>
              <a:rPr lang="en-US" dirty="0">
                <a:solidFill>
                  <a:srgbClr val="FF00FF"/>
                </a:solidFill>
              </a:rPr>
              <a:t>TIME، </a:t>
            </a:r>
            <a:r>
              <a:rPr lang="fa-IR" dirty="0">
                <a:solidFill>
                  <a:srgbClr val="FF00FF"/>
                </a:solidFill>
              </a:rPr>
              <a:t>متخصصان مراقبت‌های بهداشتی می‌توانند اطمینان حاصل کنند که هر یک از جنبه‌های مراقبت از زخم مورد توجه قرار می‌گیرد و منجر به نتایج بهتر و کیفیت زندگی بیمار می‌شود.</a:t>
            </a:r>
          </a:p>
        </p:txBody>
      </p:sp>
    </p:spTree>
    <p:extLst>
      <p:ext uri="{BB962C8B-B14F-4D97-AF65-F5344CB8AC3E}">
        <p14:creationId xmlns:p14="http://schemas.microsoft.com/office/powerpoint/2010/main" val="2709484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81C694-1FD2-B462-DA36-8E7663FCBBFC}"/>
              </a:ext>
            </a:extLst>
          </p:cNvPr>
          <p:cNvSpPr>
            <a:spLocks noGrp="1"/>
          </p:cNvSpPr>
          <p:nvPr>
            <p:ph type="title"/>
          </p:nvPr>
        </p:nvSpPr>
        <p:spPr>
          <a:xfrm>
            <a:off x="601134" y="500062"/>
            <a:ext cx="10515600" cy="1325563"/>
          </a:xfrm>
        </p:spPr>
        <p:txBody>
          <a:bodyPr>
            <a:normAutofit fontScale="90000"/>
          </a:bodyPr>
          <a:lstStyle/>
          <a:p>
            <a:pPr algn="r" rtl="1"/>
            <a:r>
              <a:rPr lang="fa-IR" dirty="0">
                <a:solidFill>
                  <a:srgbClr val="C00000"/>
                </a:solidFill>
              </a:rPr>
              <a:t/>
            </a:r>
            <a:br>
              <a:rPr lang="fa-IR" dirty="0">
                <a:solidFill>
                  <a:srgbClr val="C00000"/>
                </a:solidFill>
              </a:rPr>
            </a:br>
            <a:r>
              <a:rPr lang="fa-IR" sz="2800" b="1" dirty="0">
                <a:solidFill>
                  <a:srgbClr val="C00000"/>
                </a:solidFill>
              </a:rPr>
              <a:t>مطالعه موردی: </a:t>
            </a:r>
            <a:r>
              <a:rPr lang="fa-IR" sz="2700" dirty="0"/>
              <a:t>یک بیمار زن 78 ساله با محدودیت حرکتی به دلیل سکته مغزی در یک مرکز مراقبت طولانی مدت بستری شد. او پس از استراحت طولانی مدت در بستر، دچار آسیب فشاری گرید </a:t>
            </a:r>
            <a:r>
              <a:rPr lang="en-US" sz="2700" dirty="0"/>
              <a:t>III</a:t>
            </a:r>
            <a:r>
              <a:rPr lang="fa-IR" sz="2700" dirty="0"/>
              <a:t>  ناحیه پاشنه خود شد</a:t>
            </a:r>
            <a:r>
              <a:rPr lang="fa-IR" dirty="0"/>
              <a:t>.</a:t>
            </a:r>
            <a:br>
              <a:rPr lang="fa-IR" dirty="0"/>
            </a:br>
            <a:endParaRPr lang="fa-IR" dirty="0">
              <a:solidFill>
                <a:srgbClr val="C00000"/>
              </a:solidFill>
            </a:endParaRPr>
          </a:p>
        </p:txBody>
      </p:sp>
      <p:sp>
        <p:nvSpPr>
          <p:cNvPr id="3" name="Content Placeholder 2">
            <a:extLst>
              <a:ext uri="{FF2B5EF4-FFF2-40B4-BE49-F238E27FC236}">
                <a16:creationId xmlns="" xmlns:a16="http://schemas.microsoft.com/office/drawing/2014/main" id="{978716DF-90E5-1A71-7D04-3FE26D91C3E9}"/>
              </a:ext>
            </a:extLst>
          </p:cNvPr>
          <p:cNvSpPr>
            <a:spLocks noGrp="1"/>
          </p:cNvSpPr>
          <p:nvPr>
            <p:ph idx="1"/>
          </p:nvPr>
        </p:nvSpPr>
        <p:spPr/>
        <p:txBody>
          <a:bodyPr>
            <a:normAutofit fontScale="70000" lnSpcReduction="20000"/>
          </a:bodyPr>
          <a:lstStyle/>
          <a:p>
            <a:pPr marL="0" indent="0" algn="r" rtl="1">
              <a:buNone/>
            </a:pPr>
            <a:r>
              <a:rPr lang="fa-IR" dirty="0"/>
              <a:t>کاربرد چارچوب </a:t>
            </a:r>
            <a:r>
              <a:rPr lang="en-US" dirty="0"/>
              <a:t>TIME</a:t>
            </a:r>
            <a:endParaRPr lang="fa-IR" dirty="0"/>
          </a:p>
          <a:p>
            <a:pPr algn="r" rtl="1"/>
            <a:r>
              <a:rPr lang="fa-IR" b="1" dirty="0">
                <a:solidFill>
                  <a:srgbClr val="C00000"/>
                </a:solidFill>
              </a:rPr>
              <a:t>مدیریت بافت: </a:t>
            </a:r>
            <a:r>
              <a:rPr lang="fa-IR" dirty="0"/>
              <a:t>پس از ارزیابی اولیه، آسیب فشاری دارای </a:t>
            </a:r>
            <a:r>
              <a:rPr lang="fa-IR" dirty="0">
                <a:solidFill>
                  <a:srgbClr val="FF0000"/>
                </a:solidFill>
              </a:rPr>
              <a:t>بافت نکروزه </a:t>
            </a:r>
            <a:r>
              <a:rPr lang="fa-IR" dirty="0"/>
              <a:t>بود. تیم مراقبت، </a:t>
            </a:r>
            <a:r>
              <a:rPr lang="fa-IR" dirty="0">
                <a:solidFill>
                  <a:srgbClr val="0070C0"/>
                </a:solidFill>
              </a:rPr>
              <a:t>دبریدمان اتولیتیک </a:t>
            </a:r>
            <a:r>
              <a:rPr lang="fa-IR" dirty="0"/>
              <a:t>را با استفاده از پانسمان های </a:t>
            </a:r>
            <a:r>
              <a:rPr lang="fa-IR" dirty="0">
                <a:solidFill>
                  <a:srgbClr val="0070C0"/>
                </a:solidFill>
              </a:rPr>
              <a:t>هیدروژل </a:t>
            </a:r>
            <a:r>
              <a:rPr lang="fa-IR" dirty="0"/>
              <a:t>برای تسهیل برداشتن بافت مرده، ایجاد بستر تمیز زخم که برای بهبودی مفید است، انجام دادند. </a:t>
            </a:r>
          </a:p>
          <a:p>
            <a:pPr marL="0" indent="0" algn="r" rtl="1">
              <a:buNone/>
            </a:pPr>
            <a:r>
              <a:rPr lang="fa-IR" b="1" dirty="0">
                <a:solidFill>
                  <a:srgbClr val="C00000"/>
                </a:solidFill>
              </a:rPr>
              <a:t>• کنترل عفونت: </a:t>
            </a:r>
            <a:r>
              <a:rPr lang="fa-IR" dirty="0"/>
              <a:t>زخم </a:t>
            </a:r>
            <a:r>
              <a:rPr lang="fa-IR" dirty="0">
                <a:solidFill>
                  <a:srgbClr val="FF0000"/>
                </a:solidFill>
              </a:rPr>
              <a:t>علائم عفونت موضعی، از جمله قرمزی و افزایش ترشحات </a:t>
            </a:r>
            <a:r>
              <a:rPr lang="fa-IR" dirty="0"/>
              <a:t>را نشان داد. پس از تهیه </a:t>
            </a:r>
            <a:r>
              <a:rPr lang="fa-IR" dirty="0">
                <a:solidFill>
                  <a:srgbClr val="0070C0"/>
                </a:solidFill>
              </a:rPr>
              <a:t>سواب برای کشت</a:t>
            </a:r>
            <a:r>
              <a:rPr lang="fa-IR" dirty="0"/>
              <a:t>، بیمار تحت درمان موضعی ضد میکروبی قرار گرفت و بر اساس نتایج حساسیت آنتی بیوتیک های سیستمیک تجویز شد.</a:t>
            </a:r>
          </a:p>
          <a:p>
            <a:pPr algn="r" rtl="1"/>
            <a:r>
              <a:rPr lang="fa-IR" dirty="0"/>
              <a:t> </a:t>
            </a:r>
            <a:r>
              <a:rPr lang="fa-IR" b="1" dirty="0">
                <a:solidFill>
                  <a:srgbClr val="C00000"/>
                </a:solidFill>
              </a:rPr>
              <a:t>تعادل رطوبت: </a:t>
            </a:r>
            <a:r>
              <a:rPr lang="fa-IR" dirty="0"/>
              <a:t>زخم </a:t>
            </a:r>
            <a:r>
              <a:rPr lang="fa-IR" dirty="0">
                <a:solidFill>
                  <a:srgbClr val="FF0000"/>
                </a:solidFill>
              </a:rPr>
              <a:t>نسبتاً اگزوداتیو </a:t>
            </a:r>
            <a:r>
              <a:rPr lang="fa-IR" dirty="0"/>
              <a:t>بود. یک </a:t>
            </a:r>
            <a:r>
              <a:rPr lang="fa-IR" dirty="0">
                <a:solidFill>
                  <a:srgbClr val="0070C0"/>
                </a:solidFill>
              </a:rPr>
              <a:t>پانسمان فوم نیمه تراوا </a:t>
            </a:r>
            <a:r>
              <a:rPr lang="fa-IR" dirty="0"/>
              <a:t>به دلیل توانایی آن در مدیریت اگزودا و حفظ محیط ترمیم مرطوب بدون ایجاد خیساندن پوست اطراف انتخاب شد. تیم یک </a:t>
            </a:r>
            <a:r>
              <a:rPr lang="fa-IR" dirty="0">
                <a:solidFill>
                  <a:srgbClr val="0070C0"/>
                </a:solidFill>
              </a:rPr>
              <a:t>کرم مانع را برای محافظت </a:t>
            </a:r>
            <a:r>
              <a:rPr lang="fa-IR" dirty="0"/>
              <a:t>از پوست اطراف زخم استفاده کرد </a:t>
            </a:r>
          </a:p>
          <a:p>
            <a:pPr algn="r" rtl="1"/>
            <a:r>
              <a:rPr lang="fa-IR" b="1" dirty="0">
                <a:solidFill>
                  <a:srgbClr val="C00000"/>
                </a:solidFill>
              </a:rPr>
              <a:t> حفظ لبه های زخم:</a:t>
            </a:r>
            <a:r>
              <a:rPr lang="fa-IR" dirty="0"/>
              <a:t>درمان زخم </a:t>
            </a:r>
            <a:r>
              <a:rPr lang="fa-IR" dirty="0">
                <a:solidFill>
                  <a:srgbClr val="FF0000"/>
                </a:solidFill>
              </a:rPr>
              <a:t>با فشار منفی </a:t>
            </a:r>
            <a:r>
              <a:rPr lang="fa-IR" dirty="0"/>
              <a:t>را برای تقویت تشکیل </a:t>
            </a:r>
            <a:r>
              <a:rPr lang="fa-IR" dirty="0">
                <a:solidFill>
                  <a:srgbClr val="0070C0"/>
                </a:solidFill>
              </a:rPr>
              <a:t>بافت گرانوله  و تسهیل پیشرفت لبه </a:t>
            </a:r>
            <a:r>
              <a:rPr lang="fa-IR" dirty="0"/>
              <a:t>آغاز کرد. </a:t>
            </a:r>
          </a:p>
          <a:p>
            <a:pPr algn="r" rtl="1"/>
            <a:r>
              <a:rPr lang="fa-IR" b="1" dirty="0">
                <a:solidFill>
                  <a:srgbClr val="C00000"/>
                </a:solidFill>
              </a:rPr>
              <a:t>پیامد:</a:t>
            </a:r>
            <a:r>
              <a:rPr lang="fa-IR" dirty="0"/>
              <a:t>طی چند هفته، زخم به مداخلات پاسخ مثبت داد. بافت نکروز با موفقیت برداشته شد، عفونت برطرف شد و اگزودای زخم به خوبی مدیریت شد. آسیب فشار به گرید </a:t>
            </a:r>
            <a:r>
              <a:rPr lang="en-US" dirty="0"/>
              <a:t>  I </a:t>
            </a:r>
            <a:r>
              <a:rPr lang="fa-IR" dirty="0"/>
              <a:t>پیشرفت کرد، با کاهش قابل توجهی در اندازه و بافت گرانوله سالم موجود. لبه‌های زخم شروع به پیشروی کردند که نشان‌دهنده حرکت به سمت بهبود است.</a:t>
            </a:r>
          </a:p>
          <a:p>
            <a:pPr algn="r" rtl="1"/>
            <a:r>
              <a:rPr lang="fa-IR" dirty="0">
                <a:solidFill>
                  <a:srgbClr val="FF00FF"/>
                </a:solidFill>
              </a:rPr>
              <a:t> نتیجه‌گیری: این مطالعه موردی کاربرد موفقیت‌آمیز چارچوب </a:t>
            </a:r>
            <a:r>
              <a:rPr lang="en-US" dirty="0">
                <a:solidFill>
                  <a:srgbClr val="FF00FF"/>
                </a:solidFill>
              </a:rPr>
              <a:t> TIME </a:t>
            </a:r>
            <a:r>
              <a:rPr lang="fa-IR" dirty="0">
                <a:solidFill>
                  <a:srgbClr val="FF00FF"/>
                </a:solidFill>
              </a:rPr>
              <a:t>را در یک محیط بالینی نشان می‌دهد که منجر به بهبود نتایج بیمار می‌شود. با پرداختن به هر یک از اجزای چارچوب، تیم مراقبت های بهداشتی توانست آسیب فشاری را به طور موثر مدیریت کند، بهبودی را بهبود بخشد و از وخامت بیشتر جلوگیری کند. </a:t>
            </a:r>
          </a:p>
          <a:p>
            <a:pPr algn="r" rtl="1"/>
            <a:endParaRPr lang="fa-IR" dirty="0"/>
          </a:p>
        </p:txBody>
      </p:sp>
    </p:spTree>
    <p:extLst>
      <p:ext uri="{BB962C8B-B14F-4D97-AF65-F5344CB8AC3E}">
        <p14:creationId xmlns:p14="http://schemas.microsoft.com/office/powerpoint/2010/main" val="2101508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E97AE4-A894-BACE-D5F5-265086B93967}"/>
              </a:ext>
            </a:extLst>
          </p:cNvPr>
          <p:cNvSpPr>
            <a:spLocks noGrp="1"/>
          </p:cNvSpPr>
          <p:nvPr>
            <p:ph type="title"/>
          </p:nvPr>
        </p:nvSpPr>
        <p:spPr/>
        <p:txBody>
          <a:bodyPr>
            <a:normAutofit/>
          </a:bodyPr>
          <a:lstStyle/>
          <a:p>
            <a:pPr algn="r" rtl="1"/>
            <a:r>
              <a:rPr lang="fa-IR" dirty="0">
                <a:solidFill>
                  <a:srgbClr val="C00000"/>
                </a:solidFill>
              </a:rPr>
              <a:t>اقدامات پرستاری</a:t>
            </a:r>
            <a:r>
              <a:rPr lang="en-US" dirty="0"/>
              <a:t/>
            </a:r>
            <a:br>
              <a:rPr lang="en-US" dirty="0"/>
            </a:br>
            <a:endParaRPr lang="fa-IR" dirty="0"/>
          </a:p>
        </p:txBody>
      </p:sp>
      <p:sp>
        <p:nvSpPr>
          <p:cNvPr id="3" name="Content Placeholder 2">
            <a:extLst>
              <a:ext uri="{FF2B5EF4-FFF2-40B4-BE49-F238E27FC236}">
                <a16:creationId xmlns="" xmlns:a16="http://schemas.microsoft.com/office/drawing/2014/main" id="{A394C1DF-5417-A810-524A-1D02978317E0}"/>
              </a:ext>
            </a:extLst>
          </p:cNvPr>
          <p:cNvSpPr>
            <a:spLocks noGrp="1"/>
          </p:cNvSpPr>
          <p:nvPr>
            <p:ph idx="1"/>
          </p:nvPr>
        </p:nvSpPr>
        <p:spPr/>
        <p:txBody>
          <a:bodyPr>
            <a:normAutofit fontScale="92500" lnSpcReduction="10000"/>
          </a:bodyPr>
          <a:lstStyle/>
          <a:p>
            <a:pPr marL="514350" indent="-514350" algn="r" rtl="1">
              <a:buAutoNum type="arabicPeriod"/>
            </a:pPr>
            <a:r>
              <a:rPr lang="fa-IR" dirty="0"/>
              <a:t>بافت: پرستاران باید زخم را از نظر بافت غیرقابل زنده ارزیابی کنند، که ممکن است شامل بافت نکروزه، اسلاف یا بقایای خارجی باشد. توصیه این است که زخم را دبرید کنید تا چنین بافتی برداشته شود، زیرا می تواند مانع از بهبودی شود.</a:t>
            </a:r>
          </a:p>
          <a:p>
            <a:pPr marL="514350" indent="-514350" algn="r" rtl="1">
              <a:buAutoNum type="arabicPeriod"/>
            </a:pPr>
            <a:r>
              <a:rPr lang="fa-IR" dirty="0"/>
              <a:t>عفونت: کنترل عفونت بسیار مهم است. پرستاران باید به دنبال علائم عفونت مانند قرمزی، گرمی، تورم، درد یا بو باشند. مدیریت عفونت ممکن است شامل استفاده از پانسمان های ضد میکروبی و آنتی بیوتیک های سیستمیک در صورت لزوم باشد.</a:t>
            </a:r>
          </a:p>
          <a:p>
            <a:pPr marL="514350" indent="-514350" algn="r" rtl="1">
              <a:buAutoNum type="arabicPeriod"/>
            </a:pPr>
            <a:r>
              <a:rPr lang="fa-IR" dirty="0"/>
              <a:t>رطوبت: حفظ تعادل رطوبت مناسب ضروری است. پرستاران باید با استفاده از پانسمان هایی که مایع اضافی را جذب می کنند و در عین حال رطوبت را حفظ می کنند، اگزودا را مدیریت کرده و بستر زخم را به طور مناسب مرطوب نگه دارند تا ترمیم را بهبود بخشند.</a:t>
            </a:r>
          </a:p>
          <a:p>
            <a:pPr marL="514350" indent="-514350" algn="r" rtl="1">
              <a:buAutoNum type="arabicPeriod"/>
            </a:pPr>
            <a:r>
              <a:rPr lang="fa-IR" dirty="0"/>
              <a:t>لبه زخم: پرستاران باید اطمینان حاصل کنند که لبه های زخم در حال پیشروی هستند و متوقف نمی شوند. اگر لبه ها به سمت بسته شدن حرکت نمی کنند، مداخلاتی مانند رسیدگی به شرایط زمینه ای یا بهینه سازی محیط زخم ضروری است.</a:t>
            </a:r>
            <a:endParaRPr lang="en-US" dirty="0"/>
          </a:p>
        </p:txBody>
      </p:sp>
    </p:spTree>
    <p:extLst>
      <p:ext uri="{BB962C8B-B14F-4D97-AF65-F5344CB8AC3E}">
        <p14:creationId xmlns:p14="http://schemas.microsoft.com/office/powerpoint/2010/main" val="2838342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52B06D-0D4F-1852-74E9-E4937A8A7A6D}"/>
              </a:ext>
            </a:extLst>
          </p:cNvPr>
          <p:cNvSpPr>
            <a:spLocks noGrp="1"/>
          </p:cNvSpPr>
          <p:nvPr>
            <p:ph type="title"/>
          </p:nvPr>
        </p:nvSpPr>
        <p:spPr/>
        <p:txBody>
          <a:bodyPr/>
          <a:lstStyle/>
          <a:p>
            <a:pPr algn="r" rtl="1"/>
            <a:r>
              <a:rPr lang="fa-IR" dirty="0">
                <a:solidFill>
                  <a:srgbClr val="C00000"/>
                </a:solidFill>
              </a:rPr>
              <a:t>نتیجه گیری</a:t>
            </a:r>
          </a:p>
        </p:txBody>
      </p:sp>
      <p:sp>
        <p:nvSpPr>
          <p:cNvPr id="3" name="Content Placeholder 2">
            <a:extLst>
              <a:ext uri="{FF2B5EF4-FFF2-40B4-BE49-F238E27FC236}">
                <a16:creationId xmlns="" xmlns:a16="http://schemas.microsoft.com/office/drawing/2014/main" id="{F55DCF20-E190-BD69-10FB-297C1BD87C91}"/>
              </a:ext>
            </a:extLst>
          </p:cNvPr>
          <p:cNvSpPr>
            <a:spLocks noGrp="1"/>
          </p:cNvSpPr>
          <p:nvPr>
            <p:ph idx="1"/>
          </p:nvPr>
        </p:nvSpPr>
        <p:spPr/>
        <p:txBody>
          <a:bodyPr>
            <a:normAutofit fontScale="92500" lnSpcReduction="10000"/>
          </a:bodyPr>
          <a:lstStyle/>
          <a:p>
            <a:pPr algn="r" rtl="1"/>
            <a:r>
              <a:rPr lang="fa-IR" dirty="0"/>
              <a:t>چارچوب </a:t>
            </a:r>
            <a:r>
              <a:rPr lang="en-US" dirty="0"/>
              <a:t>TIME </a:t>
            </a:r>
            <a:r>
              <a:rPr lang="fa-IR" dirty="0"/>
              <a:t>جزء جدایی ناپذیر مدیریت زخم مدرن است که رویکردی ساختاریافته برای ارزیابی و درمان زخم های مزمن ارائه می دهد.</a:t>
            </a:r>
          </a:p>
          <a:p>
            <a:pPr algn="r" rtl="1"/>
            <a:r>
              <a:rPr lang="fa-IR" dirty="0"/>
              <a:t> با تمرکز بر بافت بستر زخم، کنترل عفونت، تعادل رطوبت، و پیشرفت لبه زخم، پرستاران می توانند ماهیت پیچیده ترمیم زخم را بررسی کنند. </a:t>
            </a:r>
          </a:p>
          <a:p>
            <a:pPr algn="r" rtl="1"/>
            <a:r>
              <a:rPr lang="fa-IR" dirty="0"/>
              <a:t>استفاده از این چارچوب یک ارزیابی جامع را تسهیل می‌کند و اطمینان می‌دهد که تمام جنبه‌های حیاتی مراقبت از زخم در نظر گرفته می‌شود.</a:t>
            </a:r>
          </a:p>
          <a:p>
            <a:pPr algn="r" rtl="1"/>
            <a:r>
              <a:rPr lang="fa-IR" dirty="0"/>
              <a:t> اهمیت چارچوب </a:t>
            </a:r>
            <a:r>
              <a:rPr lang="en-US" dirty="0"/>
              <a:t>TIME </a:t>
            </a:r>
            <a:r>
              <a:rPr lang="fa-IR" dirty="0"/>
              <a:t>را نمی توان انکارکرد. این بستر ارائه مراقبت مبتنی بر شواهد و بیمار محور است که برای بهبود مؤثر زخم ضروری است. چارچوب </a:t>
            </a:r>
            <a:r>
              <a:rPr lang="en-US" dirty="0"/>
              <a:t>TIME </a:t>
            </a:r>
            <a:r>
              <a:rPr lang="fa-IR" dirty="0"/>
              <a:t>از طریق کاربرد سیستماتیک خود به طور قابل توجهی به بهبود نتایج بالینی کمک می کند و کیفیت زندگی بیماران مبتلا به زخم های مزمن را افزایش می دهد. بنابراین، سنگ بنای زمینه مراقبت از زخم باقی می ماند و پرستاران و درمانگران را به سمت استراتژی های درمانی بهینه راهنمایی می کند.</a:t>
            </a:r>
          </a:p>
        </p:txBody>
      </p:sp>
    </p:spTree>
    <p:extLst>
      <p:ext uri="{BB962C8B-B14F-4D97-AF65-F5344CB8AC3E}">
        <p14:creationId xmlns:p14="http://schemas.microsoft.com/office/powerpoint/2010/main" val="2637066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33BAC3-3862-C7D0-26AD-D0BC70213BD5}"/>
              </a:ext>
            </a:extLst>
          </p:cNvPr>
          <p:cNvSpPr>
            <a:spLocks noGrp="1"/>
          </p:cNvSpPr>
          <p:nvPr>
            <p:ph type="title"/>
          </p:nvPr>
        </p:nvSpPr>
        <p:spPr/>
        <p:txBody>
          <a:bodyPr/>
          <a:lstStyle/>
          <a:p>
            <a:r>
              <a:rPr lang="en-US" dirty="0"/>
              <a:t>TIMERS wound bed preparation 2019!</a:t>
            </a:r>
            <a:endParaRPr lang="fa-IR" dirty="0"/>
          </a:p>
        </p:txBody>
      </p:sp>
      <p:pic>
        <p:nvPicPr>
          <p:cNvPr id="5" name="Content Placeholder 4">
            <a:extLst>
              <a:ext uri="{FF2B5EF4-FFF2-40B4-BE49-F238E27FC236}">
                <a16:creationId xmlns="" xmlns:a16="http://schemas.microsoft.com/office/drawing/2014/main" id="{4A97E4E4-1CCF-E649-E594-45EF4A9453B9}"/>
              </a:ext>
            </a:extLst>
          </p:cNvPr>
          <p:cNvPicPr>
            <a:picLocks noGrp="1" noChangeAspect="1"/>
          </p:cNvPicPr>
          <p:nvPr>
            <p:ph idx="1"/>
          </p:nvPr>
        </p:nvPicPr>
        <p:blipFill>
          <a:blip r:embed="rId2"/>
          <a:stretch>
            <a:fillRect/>
          </a:stretch>
        </p:blipFill>
        <p:spPr>
          <a:xfrm>
            <a:off x="2995411" y="1903011"/>
            <a:ext cx="6201177" cy="4217831"/>
          </a:xfrm>
        </p:spPr>
      </p:pic>
    </p:spTree>
    <p:extLst>
      <p:ext uri="{BB962C8B-B14F-4D97-AF65-F5344CB8AC3E}">
        <p14:creationId xmlns:p14="http://schemas.microsoft.com/office/powerpoint/2010/main" val="3297707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F0EA26-1FB7-579B-D4B8-5EE316E2EA75}"/>
              </a:ext>
            </a:extLst>
          </p:cNvPr>
          <p:cNvSpPr>
            <a:spLocks noGrp="1"/>
          </p:cNvSpPr>
          <p:nvPr>
            <p:ph type="title"/>
          </p:nvPr>
        </p:nvSpPr>
        <p:spPr/>
        <p:txBody>
          <a:bodyPr/>
          <a:lstStyle/>
          <a:p>
            <a:endParaRPr lang="fa-IR"/>
          </a:p>
        </p:txBody>
      </p:sp>
      <p:pic>
        <p:nvPicPr>
          <p:cNvPr id="4" name="Content Placeholder 3">
            <a:extLst>
              <a:ext uri="{FF2B5EF4-FFF2-40B4-BE49-F238E27FC236}">
                <a16:creationId xmlns="" xmlns:a16="http://schemas.microsoft.com/office/drawing/2014/main" id="{7D411103-5AAF-0E18-57FC-23D2B23C2A8E}"/>
              </a:ext>
            </a:extLst>
          </p:cNvPr>
          <p:cNvPicPr>
            <a:picLocks noGrp="1" noChangeAspect="1"/>
          </p:cNvPicPr>
          <p:nvPr>
            <p:ph idx="1"/>
          </p:nvPr>
        </p:nvPicPr>
        <p:blipFill>
          <a:blip r:embed="rId2"/>
          <a:stretch>
            <a:fillRect/>
          </a:stretch>
        </p:blipFill>
        <p:spPr>
          <a:xfrm>
            <a:off x="7118965" y="1140620"/>
            <a:ext cx="3636484" cy="2419915"/>
          </a:xfrm>
          <a:prstGeom prst="ellipse">
            <a:avLst/>
          </a:prstGeom>
          <a:ln>
            <a:noFill/>
          </a:ln>
          <a:effectLst>
            <a:softEdge rad="112500"/>
          </a:effectLst>
        </p:spPr>
      </p:pic>
      <p:sp>
        <p:nvSpPr>
          <p:cNvPr id="5" name="TextBox 4">
            <a:extLst>
              <a:ext uri="{FF2B5EF4-FFF2-40B4-BE49-F238E27FC236}">
                <a16:creationId xmlns="" xmlns:a16="http://schemas.microsoft.com/office/drawing/2014/main" id="{242C91CC-5F42-4814-D06E-5E2DCF1EBEC2}"/>
              </a:ext>
            </a:extLst>
          </p:cNvPr>
          <p:cNvSpPr txBox="1"/>
          <p:nvPr/>
        </p:nvSpPr>
        <p:spPr>
          <a:xfrm>
            <a:off x="1436551" y="3560535"/>
            <a:ext cx="6681637" cy="1200329"/>
          </a:xfrm>
          <a:prstGeom prst="rect">
            <a:avLst/>
          </a:prstGeom>
          <a:noFill/>
        </p:spPr>
        <p:txBody>
          <a:bodyPr wrap="none" rtlCol="1">
            <a:spAutoFit/>
          </a:bodyPr>
          <a:lstStyle/>
          <a:p>
            <a:r>
              <a:rPr lang="fa-IR" sz="7200" b="1" dirty="0">
                <a:solidFill>
                  <a:srgbClr val="C00000"/>
                </a:solidFill>
              </a:rPr>
              <a:t>با تشکر از توجه شما</a:t>
            </a:r>
          </a:p>
        </p:txBody>
      </p:sp>
    </p:spTree>
    <p:extLst>
      <p:ext uri="{BB962C8B-B14F-4D97-AF65-F5344CB8AC3E}">
        <p14:creationId xmlns:p14="http://schemas.microsoft.com/office/powerpoint/2010/main" val="1649366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4D0906-6EBF-0977-EE06-44B82587FC15}"/>
              </a:ext>
            </a:extLst>
          </p:cNvPr>
          <p:cNvSpPr>
            <a:spLocks noGrp="1"/>
          </p:cNvSpPr>
          <p:nvPr>
            <p:ph type="title"/>
          </p:nvPr>
        </p:nvSpPr>
        <p:spPr/>
        <p:txBody>
          <a:bodyPr/>
          <a:lstStyle/>
          <a:p>
            <a:pPr algn="r" rtl="1"/>
            <a:r>
              <a:rPr lang="fa-IR" dirty="0">
                <a:solidFill>
                  <a:srgbClr val="C00000"/>
                </a:solidFill>
              </a:rPr>
              <a:t>اهمیت آماده سازی بستر زخم در روند بهبودی</a:t>
            </a:r>
          </a:p>
        </p:txBody>
      </p:sp>
      <p:sp>
        <p:nvSpPr>
          <p:cNvPr id="3" name="Content Placeholder 2">
            <a:extLst>
              <a:ext uri="{FF2B5EF4-FFF2-40B4-BE49-F238E27FC236}">
                <a16:creationId xmlns="" xmlns:a16="http://schemas.microsoft.com/office/drawing/2014/main" id="{984068FB-F356-2902-B8EB-9425EBAC6A75}"/>
              </a:ext>
            </a:extLst>
          </p:cNvPr>
          <p:cNvSpPr>
            <a:spLocks noGrp="1"/>
          </p:cNvSpPr>
          <p:nvPr>
            <p:ph idx="1"/>
          </p:nvPr>
        </p:nvSpPr>
        <p:spPr/>
        <p:txBody>
          <a:bodyPr>
            <a:normAutofit lnSpcReduction="10000"/>
          </a:bodyPr>
          <a:lstStyle/>
          <a:p>
            <a:pPr algn="r" rtl="1"/>
            <a:r>
              <a:rPr lang="fa-IR" dirty="0">
                <a:solidFill>
                  <a:srgbClr val="0070C0"/>
                </a:solidFill>
              </a:rPr>
              <a:t>پایه و اساس بازسازی و ترمیم بافت </a:t>
            </a:r>
            <a:r>
              <a:rPr lang="fa-IR" dirty="0"/>
              <a:t>را ایجاد می کند. </a:t>
            </a:r>
          </a:p>
          <a:p>
            <a:pPr algn="r" rtl="1"/>
            <a:r>
              <a:rPr lang="fa-IR" dirty="0">
                <a:solidFill>
                  <a:srgbClr val="0070C0"/>
                </a:solidFill>
              </a:rPr>
              <a:t>حذف موانع بهبودی </a:t>
            </a:r>
            <a:r>
              <a:rPr lang="fa-IR" dirty="0"/>
              <a:t>مانند بافت‌های تخریب‌شده، بار میکروبی بیش از حد و ترشحات مضر است. </a:t>
            </a:r>
          </a:p>
          <a:p>
            <a:pPr algn="r" rtl="1"/>
            <a:r>
              <a:rPr lang="fa-IR" dirty="0">
                <a:solidFill>
                  <a:srgbClr val="0070C0"/>
                </a:solidFill>
              </a:rPr>
              <a:t>تعادل ریزمحیط زخم</a:t>
            </a:r>
            <a:r>
              <a:rPr lang="fa-IR" dirty="0"/>
              <a:t>(سطوح رطوبت، تعادل </a:t>
            </a:r>
            <a:r>
              <a:rPr lang="en-US" dirty="0"/>
              <a:t>pH، </a:t>
            </a:r>
            <a:r>
              <a:rPr lang="fa-IR" dirty="0"/>
              <a:t>دما، سطح اکسیژن و حضور سلول‌ها و مولکول‌های مختلف درگیر در روند بهبودی)، در نتیجه </a:t>
            </a:r>
            <a:r>
              <a:rPr lang="fa-IR" dirty="0">
                <a:solidFill>
                  <a:srgbClr val="0070C0"/>
                </a:solidFill>
              </a:rPr>
              <a:t>تسهیل پیشرفت مراحل بهبودی </a:t>
            </a:r>
            <a:r>
              <a:rPr lang="fa-IR" dirty="0"/>
              <a:t>شامل: التهاب، تکثیر و نهایت بلوغ است.</a:t>
            </a:r>
          </a:p>
          <a:p>
            <a:pPr algn="r" rtl="1"/>
            <a:r>
              <a:rPr lang="fa-IR" dirty="0"/>
              <a:t> با </a:t>
            </a:r>
            <a:r>
              <a:rPr lang="fa-IR" dirty="0">
                <a:solidFill>
                  <a:srgbClr val="0070C0"/>
                </a:solidFill>
              </a:rPr>
              <a:t>مدیریت دقیق بستر زخم</a:t>
            </a:r>
            <a:r>
              <a:rPr lang="fa-IR" dirty="0"/>
              <a:t>، درمانگران می توانند به طور قابل توجهی بار میکروبی را کاهش دهند و شرایط تشکیل بافت گرانوله و اپیتلیال را فراهم نمایند.</a:t>
            </a:r>
          </a:p>
          <a:p>
            <a:pPr marL="0" indent="0" algn="r" rtl="1">
              <a:buNone/>
            </a:pPr>
            <a:r>
              <a:rPr lang="fa-IR" dirty="0">
                <a:solidFill>
                  <a:srgbClr val="FF00FF"/>
                </a:solidFill>
              </a:rPr>
              <a:t>مطالعات نشان داده است که آماده‌سازی موثر بستر زخم می‌تواند منجر به بهبود نرخ بهبود، کاهش زمان بهبودی و بهبود نتایج بیمار شود.</a:t>
            </a:r>
          </a:p>
        </p:txBody>
      </p:sp>
    </p:spTree>
    <p:extLst>
      <p:ext uri="{BB962C8B-B14F-4D97-AF65-F5344CB8AC3E}">
        <p14:creationId xmlns:p14="http://schemas.microsoft.com/office/powerpoint/2010/main" val="113016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99A132-7BD3-679F-8625-96691C45A668}"/>
              </a:ext>
            </a:extLst>
          </p:cNvPr>
          <p:cNvSpPr>
            <a:spLocks noGrp="1"/>
          </p:cNvSpPr>
          <p:nvPr>
            <p:ph type="title"/>
          </p:nvPr>
        </p:nvSpPr>
        <p:spPr/>
        <p:txBody>
          <a:bodyPr/>
          <a:lstStyle/>
          <a:p>
            <a:endParaRPr lang="fa-IR"/>
          </a:p>
        </p:txBody>
      </p:sp>
      <p:pic>
        <p:nvPicPr>
          <p:cNvPr id="5" name="Content Placeholder 4">
            <a:extLst>
              <a:ext uri="{FF2B5EF4-FFF2-40B4-BE49-F238E27FC236}">
                <a16:creationId xmlns="" xmlns:a16="http://schemas.microsoft.com/office/drawing/2014/main" id="{0B39858C-B840-4053-865E-8FBF897816F0}"/>
              </a:ext>
            </a:extLst>
          </p:cNvPr>
          <p:cNvPicPr>
            <a:picLocks noGrp="1" noChangeAspect="1"/>
          </p:cNvPicPr>
          <p:nvPr>
            <p:ph idx="1"/>
          </p:nvPr>
        </p:nvPicPr>
        <p:blipFill>
          <a:blip r:embed="rId2"/>
          <a:stretch>
            <a:fillRect/>
          </a:stretch>
        </p:blipFill>
        <p:spPr>
          <a:xfrm>
            <a:off x="0" y="76596"/>
            <a:ext cx="7942520" cy="6781404"/>
          </a:xfrm>
        </p:spPr>
      </p:pic>
      <p:sp>
        <p:nvSpPr>
          <p:cNvPr id="3" name="Oval 2">
            <a:extLst>
              <a:ext uri="{FF2B5EF4-FFF2-40B4-BE49-F238E27FC236}">
                <a16:creationId xmlns="" xmlns:a16="http://schemas.microsoft.com/office/drawing/2014/main" id="{831DEEDA-22FC-766C-218C-846E145FF6E0}"/>
              </a:ext>
            </a:extLst>
          </p:cNvPr>
          <p:cNvSpPr/>
          <p:nvPr/>
        </p:nvSpPr>
        <p:spPr>
          <a:xfrm>
            <a:off x="7942520" y="2612047"/>
            <a:ext cx="3859620" cy="1633906"/>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fa-IR" sz="3200" b="1" dirty="0"/>
              <a:t>طبقه بندی زخم فشاری </a:t>
            </a:r>
          </a:p>
        </p:txBody>
      </p:sp>
    </p:spTree>
    <p:extLst>
      <p:ext uri="{BB962C8B-B14F-4D97-AF65-F5344CB8AC3E}">
        <p14:creationId xmlns:p14="http://schemas.microsoft.com/office/powerpoint/2010/main" val="1083428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418707-F3C5-4567-48D3-45D56CEBFAF7}"/>
              </a:ext>
            </a:extLst>
          </p:cNvPr>
          <p:cNvSpPr>
            <a:spLocks noGrp="1"/>
          </p:cNvSpPr>
          <p:nvPr>
            <p:ph type="title"/>
          </p:nvPr>
        </p:nvSpPr>
        <p:spPr/>
        <p:txBody>
          <a:bodyPr/>
          <a:lstStyle/>
          <a:p>
            <a:pPr algn="r" rtl="1"/>
            <a:r>
              <a:rPr lang="fa-IR" dirty="0">
                <a:solidFill>
                  <a:srgbClr val="C00000"/>
                </a:solidFill>
              </a:rPr>
              <a:t>چارچوب </a:t>
            </a:r>
            <a:r>
              <a:rPr lang="en-US" dirty="0">
                <a:solidFill>
                  <a:srgbClr val="C00000"/>
                </a:solidFill>
              </a:rPr>
              <a:t>T.I.M.E.</a:t>
            </a:r>
            <a:r>
              <a:rPr lang="fa-IR" dirty="0">
                <a:solidFill>
                  <a:srgbClr val="C00000"/>
                </a:solidFill>
              </a:rPr>
              <a:t> برای آماده سازی بستر زخم</a:t>
            </a:r>
            <a:r>
              <a:rPr lang="en-US" dirty="0"/>
              <a:t/>
            </a:r>
            <a:br>
              <a:rPr lang="en-US" dirty="0"/>
            </a:br>
            <a:endParaRPr lang="fa-IR" dirty="0"/>
          </a:p>
        </p:txBody>
      </p:sp>
      <p:sp>
        <p:nvSpPr>
          <p:cNvPr id="3" name="Content Placeholder 2">
            <a:extLst>
              <a:ext uri="{FF2B5EF4-FFF2-40B4-BE49-F238E27FC236}">
                <a16:creationId xmlns="" xmlns:a16="http://schemas.microsoft.com/office/drawing/2014/main" id="{34E825BE-40B2-CDD8-4682-66969A6BA5CE}"/>
              </a:ext>
            </a:extLst>
          </p:cNvPr>
          <p:cNvSpPr>
            <a:spLocks noGrp="1"/>
          </p:cNvSpPr>
          <p:nvPr>
            <p:ph idx="1"/>
          </p:nvPr>
        </p:nvSpPr>
        <p:spPr>
          <a:xfrm>
            <a:off x="838200" y="1275346"/>
            <a:ext cx="10515600" cy="5483459"/>
          </a:xfrm>
        </p:spPr>
        <p:txBody>
          <a:bodyPr>
            <a:normAutofit/>
          </a:bodyPr>
          <a:lstStyle/>
          <a:p>
            <a:pPr marL="0" indent="0">
              <a:buNone/>
            </a:pPr>
            <a:endParaRPr lang="fa-IR" dirty="0"/>
          </a:p>
        </p:txBody>
      </p:sp>
      <p:pic>
        <p:nvPicPr>
          <p:cNvPr id="4" name="Picture 3">
            <a:extLst>
              <a:ext uri="{FF2B5EF4-FFF2-40B4-BE49-F238E27FC236}">
                <a16:creationId xmlns="" xmlns:a16="http://schemas.microsoft.com/office/drawing/2014/main" id="{A1E85DB3-F718-D224-0137-CEB6526CF899}"/>
              </a:ext>
            </a:extLst>
          </p:cNvPr>
          <p:cNvPicPr>
            <a:picLocks noChangeAspect="1"/>
          </p:cNvPicPr>
          <p:nvPr/>
        </p:nvPicPr>
        <p:blipFill>
          <a:blip r:embed="rId3"/>
          <a:stretch>
            <a:fillRect/>
          </a:stretch>
        </p:blipFill>
        <p:spPr>
          <a:xfrm>
            <a:off x="838198" y="1275346"/>
            <a:ext cx="10515601" cy="5582653"/>
          </a:xfrm>
          <a:prstGeom prst="rect">
            <a:avLst/>
          </a:prstGeom>
        </p:spPr>
      </p:pic>
    </p:spTree>
    <p:extLst>
      <p:ext uri="{BB962C8B-B14F-4D97-AF65-F5344CB8AC3E}">
        <p14:creationId xmlns:p14="http://schemas.microsoft.com/office/powerpoint/2010/main" val="4231265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2E12B2-CEE3-E9E0-CBD2-194CAA918095}"/>
              </a:ext>
            </a:extLst>
          </p:cNvPr>
          <p:cNvSpPr>
            <a:spLocks noGrp="1"/>
          </p:cNvSpPr>
          <p:nvPr>
            <p:ph type="title"/>
          </p:nvPr>
        </p:nvSpPr>
        <p:spPr/>
        <p:txBody>
          <a:bodyPr/>
          <a:lstStyle/>
          <a:p>
            <a:endParaRPr lang="fa-IR"/>
          </a:p>
        </p:txBody>
      </p:sp>
      <p:sp>
        <p:nvSpPr>
          <p:cNvPr id="3" name="Content Placeholder 2">
            <a:extLst>
              <a:ext uri="{FF2B5EF4-FFF2-40B4-BE49-F238E27FC236}">
                <a16:creationId xmlns="" xmlns:a16="http://schemas.microsoft.com/office/drawing/2014/main" id="{916BA9B7-B5AA-C114-3FA8-1C01056A15AF}"/>
              </a:ext>
            </a:extLst>
          </p:cNvPr>
          <p:cNvSpPr>
            <a:spLocks noGrp="1"/>
          </p:cNvSpPr>
          <p:nvPr>
            <p:ph idx="1"/>
          </p:nvPr>
        </p:nvSpPr>
        <p:spPr/>
        <p:txBody>
          <a:bodyPr/>
          <a:lstStyle/>
          <a:p>
            <a:endParaRPr lang="fa-IR" dirty="0"/>
          </a:p>
        </p:txBody>
      </p:sp>
      <p:sp>
        <p:nvSpPr>
          <p:cNvPr id="5" name="Scroll: Horizontal 4">
            <a:extLst>
              <a:ext uri="{FF2B5EF4-FFF2-40B4-BE49-F238E27FC236}">
                <a16:creationId xmlns="" xmlns:a16="http://schemas.microsoft.com/office/drawing/2014/main" id="{16043A2E-8D58-F935-EEC6-B334679A9E2D}"/>
              </a:ext>
            </a:extLst>
          </p:cNvPr>
          <p:cNvSpPr/>
          <p:nvPr/>
        </p:nvSpPr>
        <p:spPr>
          <a:xfrm>
            <a:off x="2443716" y="1594405"/>
            <a:ext cx="7304567" cy="3669189"/>
          </a:xfrm>
          <a:prstGeom prst="horizontalScroll">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r>
              <a:rPr kumimoji="0" lang="fa-IR" sz="2600" b="1" i="0" u="none" strike="noStrike" kern="1200" cap="none" spc="0" normalizeH="0" baseline="0" noProof="0" dirty="0">
                <a:ln>
                  <a:noFill/>
                </a:ln>
                <a:solidFill>
                  <a:schemeClr val="bg1"/>
                </a:solidFill>
                <a:effectLst/>
                <a:uLnTx/>
                <a:uFillTx/>
                <a:latin typeface="Calibri" panose="020F0502020204030204"/>
                <a:ea typeface="+mn-ea"/>
                <a:cs typeface="Arial" panose="020B0604020202020204" pitchFamily="34" charset="0"/>
              </a:rPr>
              <a:t>چارچوب </a:t>
            </a:r>
            <a:r>
              <a:rPr kumimoji="0" lang="en-US" sz="2600" b="1" i="0" u="none" strike="noStrike" kern="1200" cap="none" spc="0" normalizeH="0" baseline="0" noProof="0" dirty="0">
                <a:ln>
                  <a:noFill/>
                </a:ln>
                <a:solidFill>
                  <a:schemeClr val="bg1"/>
                </a:solidFill>
                <a:effectLst/>
                <a:uLnTx/>
                <a:uFillTx/>
                <a:latin typeface="Calibri" panose="020F0502020204030204"/>
                <a:ea typeface="+mn-ea"/>
                <a:cs typeface="Arial" panose="020B0604020202020204" pitchFamily="34" charset="0"/>
              </a:rPr>
              <a:t> </a:t>
            </a:r>
            <a:r>
              <a:rPr kumimoji="0" lang="en-US" sz="2600" b="1" i="0" u="none" strike="noStrike" kern="1200" cap="none" spc="0" normalizeH="0" baseline="0" noProof="0" dirty="0">
                <a:ln>
                  <a:noFill/>
                </a:ln>
                <a:solidFill>
                  <a:schemeClr val="bg1"/>
                </a:solidFill>
                <a:effectLst/>
                <a:uLnTx/>
                <a:uFillTx/>
                <a:latin typeface="Calibri" panose="020F0502020204030204"/>
                <a:ea typeface="+mn-ea"/>
                <a:cs typeface="+mn-cs"/>
              </a:rPr>
              <a:t>TIME </a:t>
            </a:r>
            <a:r>
              <a:rPr kumimoji="0" lang="fa-IR" sz="2600" b="1" i="0" u="none" strike="noStrike" kern="1200" cap="none" spc="0" normalizeH="0" baseline="0" noProof="0" dirty="0">
                <a:ln>
                  <a:noFill/>
                </a:ln>
                <a:solidFill>
                  <a:schemeClr val="bg1"/>
                </a:solidFill>
                <a:effectLst/>
                <a:uLnTx/>
                <a:uFillTx/>
                <a:latin typeface="Calibri" panose="020F0502020204030204"/>
                <a:ea typeface="+mn-ea"/>
                <a:cs typeface="Arial" panose="020B0604020202020204" pitchFamily="34" charset="0"/>
              </a:rPr>
              <a:t>یک مدل جامع ارائه می‌کند که این اجزا را یکپارچه می‌کند و محیطی را برای بهبود کارآمد و مؤثر زخم ایجاد می‌کند.</a:t>
            </a:r>
            <a:endParaRPr lang="fa-IR" b="1" dirty="0">
              <a:solidFill>
                <a:schemeClr val="bg1"/>
              </a:solidFill>
            </a:endParaRPr>
          </a:p>
        </p:txBody>
      </p:sp>
    </p:spTree>
    <p:extLst>
      <p:ext uri="{BB962C8B-B14F-4D97-AF65-F5344CB8AC3E}">
        <p14:creationId xmlns:p14="http://schemas.microsoft.com/office/powerpoint/2010/main" val="4092014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6DDCAE-8898-8DE4-7E54-784B4F5FDE38}"/>
              </a:ext>
            </a:extLst>
          </p:cNvPr>
          <p:cNvSpPr>
            <a:spLocks noGrp="1"/>
          </p:cNvSpPr>
          <p:nvPr>
            <p:ph type="title"/>
          </p:nvPr>
        </p:nvSpPr>
        <p:spPr>
          <a:xfrm>
            <a:off x="5286049" y="1071023"/>
            <a:ext cx="3878227" cy="517377"/>
          </a:xfrm>
          <a:solidFill>
            <a:srgbClr val="C00000"/>
          </a:solidFill>
        </p:spPr>
        <p:txBody>
          <a:bodyPr>
            <a:normAutofit fontScale="90000"/>
          </a:bodyPr>
          <a:lstStyle/>
          <a:p>
            <a:pPr algn="r" rtl="1"/>
            <a:r>
              <a:rPr lang="fa-IR" dirty="0">
                <a:solidFill>
                  <a:srgbClr val="C00000"/>
                </a:solidFill>
              </a:rPr>
              <a:t> </a:t>
            </a:r>
            <a:r>
              <a:rPr lang="fa-IR" sz="2700" dirty="0">
                <a:solidFill>
                  <a:schemeClr val="bg1"/>
                </a:solidFill>
              </a:rPr>
              <a:t>اهمیت از بین بردن بافت غیر زنده</a:t>
            </a:r>
          </a:p>
        </p:txBody>
      </p:sp>
      <p:sp>
        <p:nvSpPr>
          <p:cNvPr id="3" name="Content Placeholder 2">
            <a:extLst>
              <a:ext uri="{FF2B5EF4-FFF2-40B4-BE49-F238E27FC236}">
                <a16:creationId xmlns="" xmlns:a16="http://schemas.microsoft.com/office/drawing/2014/main" id="{C3942895-737B-FB77-B034-2DA7A0E59F93}"/>
              </a:ext>
            </a:extLst>
          </p:cNvPr>
          <p:cNvSpPr>
            <a:spLocks noGrp="1"/>
          </p:cNvSpPr>
          <p:nvPr>
            <p:ph idx="1"/>
          </p:nvPr>
        </p:nvSpPr>
        <p:spPr>
          <a:xfrm>
            <a:off x="505344" y="1960244"/>
            <a:ext cx="11009717" cy="3266393"/>
          </a:xfrm>
        </p:spPr>
        <p:txBody>
          <a:bodyPr>
            <a:normAutofit/>
          </a:bodyPr>
          <a:lstStyle/>
          <a:p>
            <a:pPr algn="r" rtl="1"/>
            <a:r>
              <a:rPr lang="fa-IR" sz="2400" dirty="0">
                <a:cs typeface="B Mitra" panose="00000400000000000000" pitchFamily="2" charset="-78"/>
              </a:rPr>
              <a:t>بافت مرده (نکروزه یا  اسلاف) می تواند با </a:t>
            </a:r>
            <a:r>
              <a:rPr lang="fa-IR" sz="2400" dirty="0">
                <a:solidFill>
                  <a:srgbClr val="00B050"/>
                </a:solidFill>
                <a:cs typeface="B Mitra" panose="00000400000000000000" pitchFamily="2" charset="-78"/>
              </a:rPr>
              <a:t>نگهداری باکتری ها </a:t>
            </a:r>
            <a:r>
              <a:rPr lang="fa-IR" sz="2400" dirty="0">
                <a:cs typeface="B Mitra" panose="00000400000000000000" pitchFamily="2" charset="-78"/>
              </a:rPr>
              <a:t>و افزایش </a:t>
            </a:r>
            <a:r>
              <a:rPr lang="fa-IR" sz="2400" dirty="0">
                <a:solidFill>
                  <a:srgbClr val="00B050"/>
                </a:solidFill>
                <a:cs typeface="B Mitra" panose="00000400000000000000" pitchFamily="2" charset="-78"/>
              </a:rPr>
              <a:t>خطر عفونت</a:t>
            </a:r>
            <a:r>
              <a:rPr lang="fa-IR" sz="2400" dirty="0">
                <a:cs typeface="B Mitra" panose="00000400000000000000" pitchFamily="2" charset="-78"/>
              </a:rPr>
              <a:t>، روند </a:t>
            </a:r>
            <a:r>
              <a:rPr lang="fa-IR" sz="2400" dirty="0">
                <a:solidFill>
                  <a:srgbClr val="00B050"/>
                </a:solidFill>
                <a:cs typeface="B Mitra" panose="00000400000000000000" pitchFamily="2" charset="-78"/>
              </a:rPr>
              <a:t>بهبود طبیعی زخم </a:t>
            </a:r>
            <a:r>
              <a:rPr lang="fa-IR" sz="2400" dirty="0">
                <a:cs typeface="B Mitra" panose="00000400000000000000" pitchFamily="2" charset="-78"/>
              </a:rPr>
              <a:t>را مختل کند. </a:t>
            </a:r>
          </a:p>
          <a:p>
            <a:pPr algn="r" rtl="1"/>
            <a:r>
              <a:rPr lang="fa-IR" sz="2400" dirty="0">
                <a:cs typeface="B Mitra" panose="00000400000000000000" pitchFamily="2" charset="-78"/>
              </a:rPr>
              <a:t>بافت مرده </a:t>
            </a:r>
            <a:r>
              <a:rPr lang="fa-IR" sz="2400" dirty="0">
                <a:solidFill>
                  <a:srgbClr val="00B050"/>
                </a:solidFill>
                <a:cs typeface="B Mitra" panose="00000400000000000000" pitchFamily="2" charset="-78"/>
              </a:rPr>
              <a:t>مانعی فیزیکی </a:t>
            </a:r>
            <a:r>
              <a:rPr lang="fa-IR" sz="2400" dirty="0">
                <a:cs typeface="B Mitra" panose="00000400000000000000" pitchFamily="2" charset="-78"/>
              </a:rPr>
              <a:t>برای رشد بافت جدید ایجاد می‌کند </a:t>
            </a:r>
            <a:r>
              <a:rPr lang="fa-IR" sz="2400" dirty="0">
                <a:solidFill>
                  <a:srgbClr val="00B050"/>
                </a:solidFill>
                <a:cs typeface="B Mitra" panose="00000400000000000000" pitchFamily="2" charset="-78"/>
              </a:rPr>
              <a:t>و مانع رسیدن فاکتورهای رشد لازم برای ترمیم زخم </a:t>
            </a:r>
            <a:r>
              <a:rPr lang="fa-IR" sz="2400" dirty="0">
                <a:cs typeface="B Mitra" panose="00000400000000000000" pitchFamily="2" charset="-78"/>
              </a:rPr>
              <a:t>می شود.</a:t>
            </a:r>
          </a:p>
          <a:p>
            <a:pPr algn="r" rtl="1"/>
            <a:r>
              <a:rPr lang="fa-IR" sz="2400" dirty="0">
                <a:cs typeface="B Mitra" panose="00000400000000000000" pitchFamily="2" charset="-78"/>
              </a:rPr>
              <a:t>منجر به </a:t>
            </a:r>
            <a:r>
              <a:rPr lang="fa-IR" sz="2400" dirty="0">
                <a:solidFill>
                  <a:srgbClr val="00B050"/>
                </a:solidFill>
                <a:cs typeface="B Mitra" panose="00000400000000000000" pitchFamily="2" charset="-78"/>
              </a:rPr>
              <a:t>افزایش پاسخ التهابی </a:t>
            </a:r>
            <a:r>
              <a:rPr lang="fa-IR" sz="2400" dirty="0">
                <a:cs typeface="B Mitra" panose="00000400000000000000" pitchFamily="2" charset="-78"/>
              </a:rPr>
              <a:t>شود، که ممکن است </a:t>
            </a:r>
            <a:r>
              <a:rPr lang="fa-IR" sz="2400" dirty="0">
                <a:solidFill>
                  <a:srgbClr val="00B050"/>
                </a:solidFill>
                <a:cs typeface="B Mitra" panose="00000400000000000000" pitchFamily="2" charset="-78"/>
              </a:rPr>
              <a:t>فاز التهابی ترمیم را طولانی کند </a:t>
            </a:r>
            <a:r>
              <a:rPr lang="fa-IR" sz="2400" dirty="0">
                <a:cs typeface="B Mitra" panose="00000400000000000000" pitchFamily="2" charset="-78"/>
              </a:rPr>
              <a:t>و از پیشرفت به مرحله تکثیر که در آن بافت جدید تشکیل می شود، جلوگیری کند. </a:t>
            </a:r>
          </a:p>
          <a:p>
            <a:pPr algn="r" rtl="1"/>
            <a:r>
              <a:rPr lang="fa-IR" sz="2400" dirty="0">
                <a:solidFill>
                  <a:srgbClr val="FF00FF"/>
                </a:solidFill>
                <a:cs typeface="B Mitra" panose="00000400000000000000" pitchFamily="2" charset="-78"/>
              </a:rPr>
              <a:t>بنابراین،</a:t>
            </a:r>
            <a:r>
              <a:rPr lang="fa-IR" sz="2400" u="sng" dirty="0">
                <a:solidFill>
                  <a:srgbClr val="FF00FF"/>
                </a:solidFill>
                <a:cs typeface="B Mitra" panose="00000400000000000000" pitchFamily="2" charset="-78"/>
              </a:rPr>
              <a:t> دبریدمان</a:t>
            </a:r>
            <a:r>
              <a:rPr lang="fa-IR" sz="2400" dirty="0">
                <a:solidFill>
                  <a:srgbClr val="FF00FF"/>
                </a:solidFill>
                <a:cs typeface="B Mitra" panose="00000400000000000000" pitchFamily="2" charset="-78"/>
              </a:rPr>
              <a:t>، فرآیند برداشتن بافت‌های مرده، ضروری است، زیرا به کاهش بار میکروبی، کاهش پاسخ التهابی و ایجاد یک بستر زخم تمیز که منجر به تشکیل بافت گرانوله می‌شود، کمک می‌کند</a:t>
            </a:r>
            <a:r>
              <a:rPr lang="fa-IR" sz="2400" dirty="0">
                <a:cs typeface="B Mitra" panose="00000400000000000000" pitchFamily="2" charset="-78"/>
              </a:rPr>
              <a:t>.</a:t>
            </a:r>
          </a:p>
        </p:txBody>
      </p:sp>
      <p:pic>
        <p:nvPicPr>
          <p:cNvPr id="5" name="Picture 4">
            <a:extLst>
              <a:ext uri="{FF2B5EF4-FFF2-40B4-BE49-F238E27FC236}">
                <a16:creationId xmlns="" xmlns:a16="http://schemas.microsoft.com/office/drawing/2014/main" id="{3650510C-8DB0-CDEB-73C9-D10C364742F6}"/>
              </a:ext>
            </a:extLst>
          </p:cNvPr>
          <p:cNvPicPr>
            <a:picLocks noChangeAspect="1"/>
          </p:cNvPicPr>
          <p:nvPr/>
        </p:nvPicPr>
        <p:blipFill>
          <a:blip r:embed="rId2"/>
          <a:stretch>
            <a:fillRect/>
          </a:stretch>
        </p:blipFill>
        <p:spPr>
          <a:xfrm>
            <a:off x="988829" y="4530610"/>
            <a:ext cx="10185990" cy="1881363"/>
          </a:xfrm>
          <a:prstGeom prst="rect">
            <a:avLst/>
          </a:prstGeom>
        </p:spPr>
      </p:pic>
      <p:sp>
        <p:nvSpPr>
          <p:cNvPr id="6" name="Oval 5">
            <a:extLst>
              <a:ext uri="{FF2B5EF4-FFF2-40B4-BE49-F238E27FC236}">
                <a16:creationId xmlns="" xmlns:a16="http://schemas.microsoft.com/office/drawing/2014/main" id="{2C93B3BC-FA1D-6F88-877F-7B79A76DA3DF}"/>
              </a:ext>
            </a:extLst>
          </p:cNvPr>
          <p:cNvSpPr/>
          <p:nvPr/>
        </p:nvSpPr>
        <p:spPr>
          <a:xfrm>
            <a:off x="8952614" y="98911"/>
            <a:ext cx="2562447" cy="1351994"/>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bg1"/>
                </a:solidFill>
              </a:rPr>
              <a:t>مدیریت بافت</a:t>
            </a:r>
          </a:p>
        </p:txBody>
      </p:sp>
      <p:sp>
        <p:nvSpPr>
          <p:cNvPr id="10" name="Rectangle: Rounded Corners 9">
            <a:extLst>
              <a:ext uri="{FF2B5EF4-FFF2-40B4-BE49-F238E27FC236}">
                <a16:creationId xmlns="" xmlns:a16="http://schemas.microsoft.com/office/drawing/2014/main" id="{83BFBCA9-6871-6DB7-710C-0DC726CDD5F1}"/>
              </a:ext>
            </a:extLst>
          </p:cNvPr>
          <p:cNvSpPr/>
          <p:nvPr/>
        </p:nvSpPr>
        <p:spPr>
          <a:xfrm>
            <a:off x="8249876" y="241979"/>
            <a:ext cx="914400" cy="91440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7200" dirty="0">
                <a:solidFill>
                  <a:schemeClr val="tx1"/>
                </a:solidFill>
              </a:rPr>
              <a:t>T</a:t>
            </a:r>
            <a:endParaRPr lang="fa-IR" sz="7200" dirty="0">
              <a:solidFill>
                <a:schemeClr val="tx1"/>
              </a:solidFill>
            </a:endParaRPr>
          </a:p>
        </p:txBody>
      </p:sp>
    </p:spTree>
    <p:extLst>
      <p:ext uri="{BB962C8B-B14F-4D97-AF65-F5344CB8AC3E}">
        <p14:creationId xmlns:p14="http://schemas.microsoft.com/office/powerpoint/2010/main" val="836604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40B3EC-50D1-0CCC-5200-4BC77EE8D15A}"/>
              </a:ext>
            </a:extLst>
          </p:cNvPr>
          <p:cNvSpPr>
            <a:spLocks noGrp="1"/>
          </p:cNvSpPr>
          <p:nvPr>
            <p:ph type="title"/>
          </p:nvPr>
        </p:nvSpPr>
        <p:spPr>
          <a:xfrm>
            <a:off x="5560829" y="1059970"/>
            <a:ext cx="3338622" cy="765655"/>
          </a:xfrm>
          <a:solidFill>
            <a:srgbClr val="C00000"/>
          </a:solidFill>
        </p:spPr>
        <p:txBody>
          <a:bodyPr/>
          <a:lstStyle/>
          <a:p>
            <a:pPr algn="ctr" rtl="1"/>
            <a:r>
              <a:rPr lang="fa-IR" sz="2400" dirty="0">
                <a:solidFill>
                  <a:schemeClr val="bg1"/>
                </a:solidFill>
              </a:rPr>
              <a:t>تکنیک های دبریدمان</a:t>
            </a:r>
          </a:p>
        </p:txBody>
      </p:sp>
      <p:sp>
        <p:nvSpPr>
          <p:cNvPr id="3" name="Content Placeholder 2">
            <a:extLst>
              <a:ext uri="{FF2B5EF4-FFF2-40B4-BE49-F238E27FC236}">
                <a16:creationId xmlns="" xmlns:a16="http://schemas.microsoft.com/office/drawing/2014/main" id="{E2A50798-8B4F-546D-8065-91B0659B0723}"/>
              </a:ext>
            </a:extLst>
          </p:cNvPr>
          <p:cNvSpPr>
            <a:spLocks noGrp="1"/>
          </p:cNvSpPr>
          <p:nvPr>
            <p:ph idx="1"/>
          </p:nvPr>
        </p:nvSpPr>
        <p:spPr>
          <a:xfrm>
            <a:off x="574158" y="1825625"/>
            <a:ext cx="10779641" cy="4667250"/>
          </a:xfrm>
        </p:spPr>
        <p:txBody>
          <a:bodyPr>
            <a:noAutofit/>
          </a:bodyPr>
          <a:lstStyle/>
          <a:p>
            <a:pPr algn="r" rtl="1"/>
            <a:r>
              <a:rPr lang="fa-IR" sz="2000" dirty="0"/>
              <a:t>دبریدمان یک تکنیک مهم در مدیریت بافت، برای برداشتن بافت مرده از بستر زخم است.</a:t>
            </a:r>
          </a:p>
          <a:p>
            <a:pPr algn="r" rtl="1"/>
            <a:r>
              <a:rPr lang="fa-IR" sz="2000" dirty="0"/>
              <a:t>روش های مختلفی برای دبریدمان وجود دارد که هر کدام بر اساس ویژگی های زخم و وضعیت کلی بیمار انتخاب می شوند.</a:t>
            </a:r>
          </a:p>
          <a:p>
            <a:pPr algn="r" rtl="1"/>
            <a:r>
              <a:rPr lang="fa-IR" sz="2000" dirty="0"/>
              <a:t>دبریدمان اتولیتیک از فرآیندهای آنزیمی خود بدن برای تجزیه بافت مرده استفاده می کند، که اغلب توسط پانسمان های نگهدارنده رطوبت تسهیل می شود.</a:t>
            </a:r>
          </a:p>
          <a:p>
            <a:pPr algn="r" rtl="1"/>
            <a:r>
              <a:rPr lang="fa-IR" sz="2000" dirty="0"/>
              <a:t> دبریدمان آنزیمی شامل استفاده از مواد موضعی حاوی آنزیم‌های پروتئولیتیک برای هضم انتخابی بافت نکروزه است. </a:t>
            </a:r>
          </a:p>
          <a:p>
            <a:pPr algn="r" rtl="1"/>
            <a:r>
              <a:rPr lang="fa-IR" sz="2000" dirty="0"/>
              <a:t>دبریدمان مکانیکی با استفاده از پانسمان های مرطوب به خشک، شستشو یا دکسترانومرها  برای حذف فیزیکی بافت مرده انجام می شود</a:t>
            </a:r>
          </a:p>
          <a:p>
            <a:pPr algn="r" rtl="1"/>
            <a:r>
              <a:rPr lang="fa-IR" sz="2000" dirty="0"/>
              <a:t>دبریدمان جراحی مناسب ترین روش است که از چاقوی جراحی یا قیچی برای بریدن بافت نکروزه استفاده میشود. </a:t>
            </a:r>
          </a:p>
          <a:p>
            <a:pPr algn="r" rtl="1"/>
            <a:r>
              <a:rPr lang="fa-IR" sz="2000" dirty="0"/>
              <a:t>دبریدمان بیولوژیکی یا ماگوت درمانی از لاروهای استریل برای حذف بافت مرده بدون آسیب رساندن به بافت زنده استفاده می کند. </a:t>
            </a:r>
          </a:p>
          <a:p>
            <a:pPr algn="r" rtl="1"/>
            <a:r>
              <a:rPr lang="fa-IR" sz="2000" dirty="0">
                <a:solidFill>
                  <a:srgbClr val="0070C0"/>
                </a:solidFill>
              </a:rPr>
              <a:t>انتخاب روش دبریدمان </a:t>
            </a:r>
            <a:r>
              <a:rPr lang="fa-IR" sz="2000" dirty="0"/>
              <a:t>بر اساس عواملی مانند </a:t>
            </a:r>
            <a:r>
              <a:rPr lang="fa-IR" sz="2000" dirty="0">
                <a:solidFill>
                  <a:srgbClr val="00B050"/>
                </a:solidFill>
              </a:rPr>
              <a:t>وسعت بافت نکروزه، خطر عفونت، تحمل درد بیمار و نیاز به برداشتن سریع بافت مرده صورت می گیرد.</a:t>
            </a:r>
            <a:endParaRPr lang="fa-IR" sz="2000" dirty="0"/>
          </a:p>
        </p:txBody>
      </p:sp>
      <p:sp>
        <p:nvSpPr>
          <p:cNvPr id="4" name="Oval 3">
            <a:extLst>
              <a:ext uri="{FF2B5EF4-FFF2-40B4-BE49-F238E27FC236}">
                <a16:creationId xmlns="" xmlns:a16="http://schemas.microsoft.com/office/drawing/2014/main" id="{5DF34DAE-9782-383B-F251-D618D5BADB6D}"/>
              </a:ext>
            </a:extLst>
          </p:cNvPr>
          <p:cNvSpPr/>
          <p:nvPr/>
        </p:nvSpPr>
        <p:spPr>
          <a:xfrm>
            <a:off x="8729330" y="365126"/>
            <a:ext cx="2636875" cy="1219126"/>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bg1"/>
                </a:solidFill>
              </a:rPr>
              <a:t>مدیریت بافت</a:t>
            </a:r>
          </a:p>
        </p:txBody>
      </p:sp>
      <p:pic>
        <p:nvPicPr>
          <p:cNvPr id="5" name="Picture 4">
            <a:extLst>
              <a:ext uri="{FF2B5EF4-FFF2-40B4-BE49-F238E27FC236}">
                <a16:creationId xmlns="" xmlns:a16="http://schemas.microsoft.com/office/drawing/2014/main" id="{60FA0CBE-A95D-FE3E-22A5-A5E29CA88ECF}"/>
              </a:ext>
            </a:extLst>
          </p:cNvPr>
          <p:cNvPicPr>
            <a:picLocks noChangeAspect="1"/>
          </p:cNvPicPr>
          <p:nvPr/>
        </p:nvPicPr>
        <p:blipFill>
          <a:blip r:embed="rId3"/>
          <a:stretch>
            <a:fillRect/>
          </a:stretch>
        </p:blipFill>
        <p:spPr>
          <a:xfrm>
            <a:off x="7607741" y="0"/>
            <a:ext cx="1548518" cy="1926503"/>
          </a:xfrm>
          <a:prstGeom prst="rect">
            <a:avLst/>
          </a:prstGeom>
        </p:spPr>
      </p:pic>
    </p:spTree>
    <p:extLst>
      <p:ext uri="{BB962C8B-B14F-4D97-AF65-F5344CB8AC3E}">
        <p14:creationId xmlns:p14="http://schemas.microsoft.com/office/powerpoint/2010/main" val="2107869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70A276-0712-C4BD-2A26-46E448A12411}"/>
              </a:ext>
            </a:extLst>
          </p:cNvPr>
          <p:cNvSpPr>
            <a:spLocks noGrp="1"/>
          </p:cNvSpPr>
          <p:nvPr>
            <p:ph type="title"/>
          </p:nvPr>
        </p:nvSpPr>
        <p:spPr/>
        <p:txBody>
          <a:bodyPr/>
          <a:lstStyle/>
          <a:p>
            <a:endParaRPr lang="fa-IR" dirty="0"/>
          </a:p>
        </p:txBody>
      </p:sp>
      <p:pic>
        <p:nvPicPr>
          <p:cNvPr id="7" name="Content Placeholder 6">
            <a:extLst>
              <a:ext uri="{FF2B5EF4-FFF2-40B4-BE49-F238E27FC236}">
                <a16:creationId xmlns="" xmlns:a16="http://schemas.microsoft.com/office/drawing/2014/main" id="{3AF073CC-29D7-449A-DB19-6DDF93F31086}"/>
              </a:ext>
            </a:extLst>
          </p:cNvPr>
          <p:cNvPicPr>
            <a:picLocks noGrp="1" noChangeAspect="1"/>
          </p:cNvPicPr>
          <p:nvPr>
            <p:ph idx="1"/>
          </p:nvPr>
        </p:nvPicPr>
        <p:blipFill>
          <a:blip r:embed="rId2"/>
          <a:stretch>
            <a:fillRect/>
          </a:stretch>
        </p:blipFill>
        <p:spPr>
          <a:xfrm>
            <a:off x="838200" y="365125"/>
            <a:ext cx="3013656" cy="2859110"/>
          </a:xfrm>
        </p:spPr>
      </p:pic>
      <p:pic>
        <p:nvPicPr>
          <p:cNvPr id="8" name="Picture 7">
            <a:extLst>
              <a:ext uri="{FF2B5EF4-FFF2-40B4-BE49-F238E27FC236}">
                <a16:creationId xmlns="" xmlns:a16="http://schemas.microsoft.com/office/drawing/2014/main" id="{64E599A6-194F-BDDD-6C15-EA94DD0375D6}"/>
              </a:ext>
            </a:extLst>
          </p:cNvPr>
          <p:cNvPicPr>
            <a:picLocks noChangeAspect="1"/>
          </p:cNvPicPr>
          <p:nvPr/>
        </p:nvPicPr>
        <p:blipFill>
          <a:blip r:embed="rId3"/>
          <a:stretch>
            <a:fillRect/>
          </a:stretch>
        </p:blipFill>
        <p:spPr>
          <a:xfrm>
            <a:off x="1327416" y="2788927"/>
            <a:ext cx="3453221" cy="2115879"/>
          </a:xfrm>
          <a:prstGeom prst="rect">
            <a:avLst/>
          </a:prstGeom>
        </p:spPr>
      </p:pic>
      <p:pic>
        <p:nvPicPr>
          <p:cNvPr id="2050" name="Picture 2">
            <a:extLst>
              <a:ext uri="{FF2B5EF4-FFF2-40B4-BE49-F238E27FC236}">
                <a16:creationId xmlns="" xmlns:a16="http://schemas.microsoft.com/office/drawing/2014/main" id="{C6F42086-6EF2-4EB8-DD87-B0A54DE811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6573" y="4498729"/>
            <a:ext cx="3926560" cy="21292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 xmlns:a16="http://schemas.microsoft.com/office/drawing/2014/main" id="{347D7342-5F58-5DDB-C502-F6CBF8B79B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7285" y="365125"/>
            <a:ext cx="3476847" cy="23178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 xmlns:a16="http://schemas.microsoft.com/office/drawing/2014/main" id="{A0A41344-CB15-A190-B5D3-A97A057D0AB5}"/>
              </a:ext>
            </a:extLst>
          </p:cNvPr>
          <p:cNvPicPr>
            <a:picLocks noChangeAspect="1"/>
          </p:cNvPicPr>
          <p:nvPr/>
        </p:nvPicPr>
        <p:blipFill>
          <a:blip r:embed="rId6"/>
          <a:stretch>
            <a:fillRect/>
          </a:stretch>
        </p:blipFill>
        <p:spPr>
          <a:xfrm>
            <a:off x="7612420" y="2369448"/>
            <a:ext cx="3199739" cy="2129281"/>
          </a:xfrm>
          <a:prstGeom prst="rect">
            <a:avLst/>
          </a:prstGeom>
        </p:spPr>
      </p:pic>
      <p:sp>
        <p:nvSpPr>
          <p:cNvPr id="13" name="TextBox 12">
            <a:extLst>
              <a:ext uri="{FF2B5EF4-FFF2-40B4-BE49-F238E27FC236}">
                <a16:creationId xmlns="" xmlns:a16="http://schemas.microsoft.com/office/drawing/2014/main" id="{42594085-679F-78C1-5853-BF38284E161A}"/>
              </a:ext>
            </a:extLst>
          </p:cNvPr>
          <p:cNvSpPr txBox="1"/>
          <p:nvPr/>
        </p:nvSpPr>
        <p:spPr>
          <a:xfrm>
            <a:off x="518012" y="4917038"/>
            <a:ext cx="1618807" cy="646331"/>
          </a:xfrm>
          <a:prstGeom prst="rect">
            <a:avLst/>
          </a:prstGeom>
          <a:noFill/>
        </p:spPr>
        <p:txBody>
          <a:bodyPr wrap="square">
            <a:spAutoFit/>
          </a:bodyPr>
          <a:lstStyle/>
          <a:p>
            <a:r>
              <a:rPr lang="en-US" dirty="0"/>
              <a:t>SANTYL Ointment</a:t>
            </a:r>
            <a:endParaRPr lang="fa-IR" dirty="0"/>
          </a:p>
        </p:txBody>
      </p:sp>
    </p:spTree>
    <p:extLst>
      <p:ext uri="{BB962C8B-B14F-4D97-AF65-F5344CB8AC3E}">
        <p14:creationId xmlns:p14="http://schemas.microsoft.com/office/powerpoint/2010/main" val="373135326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2392</TotalTime>
  <Words>2779</Words>
  <Application>Microsoft Office PowerPoint</Application>
  <PresentationFormat>Widescreen</PresentationFormat>
  <Paragraphs>122</Paragraphs>
  <Slides>24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 Mitra</vt:lpstr>
      <vt:lpstr>Calibri</vt:lpstr>
      <vt:lpstr>Calibri Light</vt:lpstr>
      <vt:lpstr>Times New Roman</vt:lpstr>
      <vt:lpstr>1_Office Theme</vt:lpstr>
      <vt:lpstr>آماده سازی زخم با استفاده از چارچوبTIME </vt:lpstr>
      <vt:lpstr>مقدمه و بیان اهداف</vt:lpstr>
      <vt:lpstr>اهمیت آماده سازی بستر زخم در روند بهبودی</vt:lpstr>
      <vt:lpstr>PowerPoint Presentation</vt:lpstr>
      <vt:lpstr>چارچوب T.I.M.E. برای آماده سازی بستر زخم </vt:lpstr>
      <vt:lpstr>PowerPoint Presentation</vt:lpstr>
      <vt:lpstr> اهمیت از بین بردن بافت غیر زنده</vt:lpstr>
      <vt:lpstr>تکنیک های دبریدمان</vt:lpstr>
      <vt:lpstr>PowerPoint Presentation</vt:lpstr>
      <vt:lpstr>PowerPoint Presentation</vt:lpstr>
      <vt:lpstr>  علائم عفونت در زخم ها </vt:lpstr>
      <vt:lpstr>روش هایی برای مدیریت و پیشگیری از عفونت زخم</vt:lpstr>
      <vt:lpstr>PowerPoint Presentation</vt:lpstr>
      <vt:lpstr>نقش رطوبت در بهبود زخم</vt:lpstr>
      <vt:lpstr>نحوه دستیابی و حفظ سطح رطوبت مطلوب</vt:lpstr>
      <vt:lpstr>PowerPoint Presentation</vt:lpstr>
      <vt:lpstr>PowerPoint Presentation</vt:lpstr>
      <vt:lpstr> استراتژی هایی برای ارتقای پیشرفت لبه زخم </vt:lpstr>
      <vt:lpstr>  اهمیت حفظ سلامت لبه های زخم </vt:lpstr>
      <vt:lpstr> مطالعه موردی: یک بیمار زن 78 ساله با محدودیت حرکتی به دلیل سکته مغزی در یک مرکز مراقبت طولانی مدت بستری شد. او پس از استراحت طولانی مدت در بستر، دچار آسیب فشاری گرید III  ناحیه پاشنه خود شد. </vt:lpstr>
      <vt:lpstr>اقدامات پرستاری </vt:lpstr>
      <vt:lpstr>نتیجه گیری</vt:lpstr>
      <vt:lpstr>TIMERS wound bed preparation 2019!</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c:creator>
  <cp:lastModifiedBy>MRT www.Win2Farsi.com</cp:lastModifiedBy>
  <cp:revision>143</cp:revision>
  <dcterms:created xsi:type="dcterms:W3CDTF">2023-12-27T10:59:55Z</dcterms:created>
  <dcterms:modified xsi:type="dcterms:W3CDTF">2025-02-18T19:23:28Z</dcterms:modified>
</cp:coreProperties>
</file>